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53" r:id="rId2"/>
    <p:sldId id="350" r:id="rId3"/>
    <p:sldId id="362" r:id="rId4"/>
    <p:sldId id="355" r:id="rId5"/>
    <p:sldId id="357" r:id="rId6"/>
    <p:sldId id="356" r:id="rId7"/>
    <p:sldId id="364" r:id="rId8"/>
    <p:sldId id="358" r:id="rId9"/>
    <p:sldId id="363" r:id="rId10"/>
    <p:sldId id="365" r:id="rId11"/>
    <p:sldId id="354" r:id="rId1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99FF"/>
    <a:srgbClr val="B17ED8"/>
    <a:srgbClr val="FF66FF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614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4F12DC-EF8B-452D-AD1F-6468379AC5A1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/>
      <dgm:spPr/>
    </dgm:pt>
    <dgm:pt modelId="{176B8EB0-E720-49F5-BEAA-7320E66E49E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MX" altLang="es-MX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AGRESIÓN</a:t>
          </a:r>
          <a:endParaRPr kumimoji="0" lang="es-ES" altLang="es-MX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7EFAB3B-9721-4EB9-B21F-1AB6D8D1DEC1}" type="parTrans" cxnId="{9E5FCBB6-8761-4737-8515-A8415CA4DFEB}">
      <dgm:prSet/>
      <dgm:spPr/>
    </dgm:pt>
    <dgm:pt modelId="{A6650661-34EA-482D-A177-7639F0CF0570}" type="sibTrans" cxnId="{9E5FCBB6-8761-4737-8515-A8415CA4DFEB}">
      <dgm:prSet/>
      <dgm:spPr/>
    </dgm:pt>
    <dgm:pt modelId="{C406A9BA-C795-480A-80CE-DB87B127C91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s-MX" altLang="es-MX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s-MX" altLang="es-MX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MX" altLang="es-MX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LUNA DE MIEL</a:t>
          </a:r>
          <a:endParaRPr kumimoji="0" lang="es-ES" altLang="es-MX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8ED3CDF-B289-4C4C-9D44-861F1FEBDD2C}" type="parTrans" cxnId="{F89A98C5-3E1E-4BB4-868C-44092DA6228C}">
      <dgm:prSet/>
      <dgm:spPr/>
    </dgm:pt>
    <dgm:pt modelId="{F0287B21-578B-45CD-87A2-D528FAF6CED2}" type="sibTrans" cxnId="{F89A98C5-3E1E-4BB4-868C-44092DA6228C}">
      <dgm:prSet/>
      <dgm:spPr/>
    </dgm:pt>
    <dgm:pt modelId="{7F4A86B1-494E-451A-8499-E98672215A5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MX" altLang="es-MX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TENSIÓN</a:t>
          </a:r>
          <a:endParaRPr kumimoji="0" lang="es-ES" altLang="es-MX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0A72129-F1E2-4D52-89C4-D406B0F620AE}" type="parTrans" cxnId="{1D21BE88-7164-43DF-8486-1EFE78C98758}">
      <dgm:prSet/>
      <dgm:spPr/>
    </dgm:pt>
    <dgm:pt modelId="{D0945349-6F9D-4643-A601-F264FC545C71}" type="sibTrans" cxnId="{1D21BE88-7164-43DF-8486-1EFE78C98758}">
      <dgm:prSet/>
      <dgm:spPr/>
    </dgm:pt>
    <dgm:pt modelId="{8BE4D1AE-997B-4D30-B470-0BA204970A96}" type="pres">
      <dgm:prSet presAssocID="{394F12DC-EF8B-452D-AD1F-6468379AC5A1}" presName="cycle" presStyleCnt="0">
        <dgm:presLayoutVars>
          <dgm:dir/>
          <dgm:resizeHandles val="exact"/>
        </dgm:presLayoutVars>
      </dgm:prSet>
      <dgm:spPr/>
    </dgm:pt>
    <dgm:pt modelId="{7C282C42-7C80-43EE-B487-DA28732DC995}" type="pres">
      <dgm:prSet presAssocID="{176B8EB0-E720-49F5-BEAA-7320E66E49E5}" presName="dummy" presStyleCnt="0"/>
      <dgm:spPr/>
    </dgm:pt>
    <dgm:pt modelId="{BC76A793-5B11-4228-9ACC-966A4E7F2AF8}" type="pres">
      <dgm:prSet presAssocID="{176B8EB0-E720-49F5-BEAA-7320E66E49E5}" presName="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132C563-8C20-440C-9C94-41844E8C5DA0}" type="pres">
      <dgm:prSet presAssocID="{A6650661-34EA-482D-A177-7639F0CF0570}" presName="sibTrans" presStyleLbl="node1" presStyleIdx="0" presStyleCnt="3"/>
      <dgm:spPr/>
    </dgm:pt>
    <dgm:pt modelId="{84B922A9-2D6F-4123-A6A9-7C7F8DA83DF6}" type="pres">
      <dgm:prSet presAssocID="{C406A9BA-C795-480A-80CE-DB87B127C91A}" presName="dummy" presStyleCnt="0"/>
      <dgm:spPr/>
    </dgm:pt>
    <dgm:pt modelId="{64427253-163D-4015-A13B-6DAB6FE4BAFB}" type="pres">
      <dgm:prSet presAssocID="{C406A9BA-C795-480A-80CE-DB87B127C91A}" presName="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10FB3F4-8F5F-420E-9E43-5CAD9C4CBAFC}" type="pres">
      <dgm:prSet presAssocID="{F0287B21-578B-45CD-87A2-D528FAF6CED2}" presName="sibTrans" presStyleLbl="node1" presStyleIdx="1" presStyleCnt="3"/>
      <dgm:spPr/>
    </dgm:pt>
    <dgm:pt modelId="{A07A5EB7-3C25-49B3-9C47-C0159B39CB32}" type="pres">
      <dgm:prSet presAssocID="{7F4A86B1-494E-451A-8499-E98672215A5A}" presName="dummy" presStyleCnt="0"/>
      <dgm:spPr/>
    </dgm:pt>
    <dgm:pt modelId="{C86A2BF9-0331-4220-ABA2-9C31A3F4FECC}" type="pres">
      <dgm:prSet presAssocID="{7F4A86B1-494E-451A-8499-E98672215A5A}" presName="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C72B156-E466-4AFC-A551-500C667403AB}" type="pres">
      <dgm:prSet presAssocID="{D0945349-6F9D-4643-A601-F264FC545C71}" presName="sibTrans" presStyleLbl="node1" presStyleIdx="2" presStyleCnt="3"/>
      <dgm:spPr/>
    </dgm:pt>
  </dgm:ptLst>
  <dgm:cxnLst>
    <dgm:cxn modelId="{1D21BE88-7164-43DF-8486-1EFE78C98758}" srcId="{394F12DC-EF8B-452D-AD1F-6468379AC5A1}" destId="{7F4A86B1-494E-451A-8499-E98672215A5A}" srcOrd="2" destOrd="0" parTransId="{90A72129-F1E2-4D52-89C4-D406B0F620AE}" sibTransId="{D0945349-6F9D-4643-A601-F264FC545C71}"/>
    <dgm:cxn modelId="{EA09BEEF-0AE7-45F9-844C-7E22F3AD8373}" type="presOf" srcId="{C406A9BA-C795-480A-80CE-DB87B127C91A}" destId="{64427253-163D-4015-A13B-6DAB6FE4BAFB}" srcOrd="0" destOrd="0" presId="urn:microsoft.com/office/officeart/2005/8/layout/cycle1"/>
    <dgm:cxn modelId="{9E5FCBB6-8761-4737-8515-A8415CA4DFEB}" srcId="{394F12DC-EF8B-452D-AD1F-6468379AC5A1}" destId="{176B8EB0-E720-49F5-BEAA-7320E66E49E5}" srcOrd="0" destOrd="0" parTransId="{17EFAB3B-9721-4EB9-B21F-1AB6D8D1DEC1}" sibTransId="{A6650661-34EA-482D-A177-7639F0CF0570}"/>
    <dgm:cxn modelId="{ECC33848-539C-4F95-8C1D-104FFAC37765}" type="presOf" srcId="{7F4A86B1-494E-451A-8499-E98672215A5A}" destId="{C86A2BF9-0331-4220-ABA2-9C31A3F4FECC}" srcOrd="0" destOrd="0" presId="urn:microsoft.com/office/officeart/2005/8/layout/cycle1"/>
    <dgm:cxn modelId="{F5C43256-5BD8-405F-A3A0-5F1548EEF43D}" type="presOf" srcId="{D0945349-6F9D-4643-A601-F264FC545C71}" destId="{DC72B156-E466-4AFC-A551-500C667403AB}" srcOrd="0" destOrd="0" presId="urn:microsoft.com/office/officeart/2005/8/layout/cycle1"/>
    <dgm:cxn modelId="{2B2D7067-80DE-4A72-B1C4-21BCE301467C}" type="presOf" srcId="{394F12DC-EF8B-452D-AD1F-6468379AC5A1}" destId="{8BE4D1AE-997B-4D30-B470-0BA204970A96}" srcOrd="0" destOrd="0" presId="urn:microsoft.com/office/officeart/2005/8/layout/cycle1"/>
    <dgm:cxn modelId="{36C95425-C949-45A2-99C0-A2015126477E}" type="presOf" srcId="{176B8EB0-E720-49F5-BEAA-7320E66E49E5}" destId="{BC76A793-5B11-4228-9ACC-966A4E7F2AF8}" srcOrd="0" destOrd="0" presId="urn:microsoft.com/office/officeart/2005/8/layout/cycle1"/>
    <dgm:cxn modelId="{F89A98C5-3E1E-4BB4-868C-44092DA6228C}" srcId="{394F12DC-EF8B-452D-AD1F-6468379AC5A1}" destId="{C406A9BA-C795-480A-80CE-DB87B127C91A}" srcOrd="1" destOrd="0" parTransId="{A8ED3CDF-B289-4C4C-9D44-861F1FEBDD2C}" sibTransId="{F0287B21-578B-45CD-87A2-D528FAF6CED2}"/>
    <dgm:cxn modelId="{CC19B34D-C403-4712-BDA5-6ABE3CA8DF06}" type="presOf" srcId="{F0287B21-578B-45CD-87A2-D528FAF6CED2}" destId="{010FB3F4-8F5F-420E-9E43-5CAD9C4CBAFC}" srcOrd="0" destOrd="0" presId="urn:microsoft.com/office/officeart/2005/8/layout/cycle1"/>
    <dgm:cxn modelId="{8AB3109B-282B-412C-8A11-C4D905CADA21}" type="presOf" srcId="{A6650661-34EA-482D-A177-7639F0CF0570}" destId="{E132C563-8C20-440C-9C94-41844E8C5DA0}" srcOrd="0" destOrd="0" presId="urn:microsoft.com/office/officeart/2005/8/layout/cycle1"/>
    <dgm:cxn modelId="{9EBB7D2F-7D5F-477D-A933-5BDD8CE32F24}" type="presParOf" srcId="{8BE4D1AE-997B-4D30-B470-0BA204970A96}" destId="{7C282C42-7C80-43EE-B487-DA28732DC995}" srcOrd="0" destOrd="0" presId="urn:microsoft.com/office/officeart/2005/8/layout/cycle1"/>
    <dgm:cxn modelId="{E1659667-8ED0-4B11-AFB3-08128BC3ACB0}" type="presParOf" srcId="{8BE4D1AE-997B-4D30-B470-0BA204970A96}" destId="{BC76A793-5B11-4228-9ACC-966A4E7F2AF8}" srcOrd="1" destOrd="0" presId="urn:microsoft.com/office/officeart/2005/8/layout/cycle1"/>
    <dgm:cxn modelId="{F822A78D-2663-4683-AB73-781427F1688C}" type="presParOf" srcId="{8BE4D1AE-997B-4D30-B470-0BA204970A96}" destId="{E132C563-8C20-440C-9C94-41844E8C5DA0}" srcOrd="2" destOrd="0" presId="urn:microsoft.com/office/officeart/2005/8/layout/cycle1"/>
    <dgm:cxn modelId="{9BDC7FC4-B8F4-402D-A1A4-B6E7B0E9B015}" type="presParOf" srcId="{8BE4D1AE-997B-4D30-B470-0BA204970A96}" destId="{84B922A9-2D6F-4123-A6A9-7C7F8DA83DF6}" srcOrd="3" destOrd="0" presId="urn:microsoft.com/office/officeart/2005/8/layout/cycle1"/>
    <dgm:cxn modelId="{1FD94C31-FC6B-41D8-8E3F-6BBF2BBA2888}" type="presParOf" srcId="{8BE4D1AE-997B-4D30-B470-0BA204970A96}" destId="{64427253-163D-4015-A13B-6DAB6FE4BAFB}" srcOrd="4" destOrd="0" presId="urn:microsoft.com/office/officeart/2005/8/layout/cycle1"/>
    <dgm:cxn modelId="{607AC13D-0D86-4634-BD29-7C512EBB50A4}" type="presParOf" srcId="{8BE4D1AE-997B-4D30-B470-0BA204970A96}" destId="{010FB3F4-8F5F-420E-9E43-5CAD9C4CBAFC}" srcOrd="5" destOrd="0" presId="urn:microsoft.com/office/officeart/2005/8/layout/cycle1"/>
    <dgm:cxn modelId="{90FFB971-629A-4EB2-92D5-7AEFCE5E460D}" type="presParOf" srcId="{8BE4D1AE-997B-4D30-B470-0BA204970A96}" destId="{A07A5EB7-3C25-49B3-9C47-C0159B39CB32}" srcOrd="6" destOrd="0" presId="urn:microsoft.com/office/officeart/2005/8/layout/cycle1"/>
    <dgm:cxn modelId="{73AA261A-F5CE-4BB2-BB66-A04A7C5C0B17}" type="presParOf" srcId="{8BE4D1AE-997B-4D30-B470-0BA204970A96}" destId="{C86A2BF9-0331-4220-ABA2-9C31A3F4FECC}" srcOrd="7" destOrd="0" presId="urn:microsoft.com/office/officeart/2005/8/layout/cycle1"/>
    <dgm:cxn modelId="{72339F10-A5ED-454A-920D-AA59D9E48702}" type="presParOf" srcId="{8BE4D1AE-997B-4D30-B470-0BA204970A96}" destId="{DC72B156-E466-4AFC-A551-500C667403AB}" srcOrd="8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76A793-5B11-4228-9ACC-966A4E7F2AF8}">
      <dsp:nvSpPr>
        <dsp:cNvPr id="0" name=""/>
        <dsp:cNvSpPr/>
      </dsp:nvSpPr>
      <dsp:spPr>
        <a:xfrm>
          <a:off x="3577073" y="297429"/>
          <a:ext cx="1520988" cy="15209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MX" altLang="es-MX" sz="21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AGRESIÓN</a:t>
          </a:r>
          <a:endParaRPr kumimoji="0" lang="es-ES" altLang="es-MX" sz="2100" b="1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577073" y="297429"/>
        <a:ext cx="1520988" cy="1520988"/>
      </dsp:txXfrm>
    </dsp:sp>
    <dsp:sp modelId="{E132C563-8C20-440C-9C94-41844E8C5DA0}">
      <dsp:nvSpPr>
        <dsp:cNvPr id="0" name=""/>
        <dsp:cNvSpPr/>
      </dsp:nvSpPr>
      <dsp:spPr>
        <a:xfrm>
          <a:off x="1263280" y="-1043"/>
          <a:ext cx="3593250" cy="3593250"/>
        </a:xfrm>
        <a:prstGeom prst="circularArrow">
          <a:avLst>
            <a:gd name="adj1" fmla="val 8254"/>
            <a:gd name="adj2" fmla="val 576603"/>
            <a:gd name="adj3" fmla="val 2961629"/>
            <a:gd name="adj4" fmla="val 53214"/>
            <a:gd name="adj5" fmla="val 963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427253-163D-4015-A13B-6DAB6FE4BAFB}">
      <dsp:nvSpPr>
        <dsp:cNvPr id="0" name=""/>
        <dsp:cNvSpPr/>
      </dsp:nvSpPr>
      <dsp:spPr>
        <a:xfrm>
          <a:off x="2299411" y="2510403"/>
          <a:ext cx="1520988" cy="15209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s-MX" altLang="es-MX" sz="2100" b="1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s-MX" altLang="es-MX" sz="2100" b="1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MX" altLang="es-MX" sz="21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LUNA DE MIEL</a:t>
          </a:r>
          <a:endParaRPr kumimoji="0" lang="es-ES" altLang="es-MX" sz="2100" b="1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99411" y="2510403"/>
        <a:ext cx="1520988" cy="1520988"/>
      </dsp:txXfrm>
    </dsp:sp>
    <dsp:sp modelId="{010FB3F4-8F5F-420E-9E43-5CAD9C4CBAFC}">
      <dsp:nvSpPr>
        <dsp:cNvPr id="0" name=""/>
        <dsp:cNvSpPr/>
      </dsp:nvSpPr>
      <dsp:spPr>
        <a:xfrm>
          <a:off x="1263280" y="-1043"/>
          <a:ext cx="3593250" cy="3593250"/>
        </a:xfrm>
        <a:prstGeom prst="circularArrow">
          <a:avLst>
            <a:gd name="adj1" fmla="val 8254"/>
            <a:gd name="adj2" fmla="val 576603"/>
            <a:gd name="adj3" fmla="val 10170183"/>
            <a:gd name="adj4" fmla="val 7261767"/>
            <a:gd name="adj5" fmla="val 963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6A2BF9-0331-4220-ABA2-9C31A3F4FECC}">
      <dsp:nvSpPr>
        <dsp:cNvPr id="0" name=""/>
        <dsp:cNvSpPr/>
      </dsp:nvSpPr>
      <dsp:spPr>
        <a:xfrm>
          <a:off x="1021750" y="297429"/>
          <a:ext cx="1520988" cy="15209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MX" altLang="es-MX" sz="21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TENSIÓN</a:t>
          </a:r>
          <a:endParaRPr kumimoji="0" lang="es-ES" altLang="es-MX" sz="2100" b="1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21750" y="297429"/>
        <a:ext cx="1520988" cy="1520988"/>
      </dsp:txXfrm>
    </dsp:sp>
    <dsp:sp modelId="{DC72B156-E466-4AFC-A551-500C667403AB}">
      <dsp:nvSpPr>
        <dsp:cNvPr id="0" name=""/>
        <dsp:cNvSpPr/>
      </dsp:nvSpPr>
      <dsp:spPr>
        <a:xfrm>
          <a:off x="1263280" y="-1043"/>
          <a:ext cx="3593250" cy="3593250"/>
        </a:xfrm>
        <a:prstGeom prst="circularArrow">
          <a:avLst>
            <a:gd name="adj1" fmla="val 8254"/>
            <a:gd name="adj2" fmla="val 576603"/>
            <a:gd name="adj3" fmla="val 16854642"/>
            <a:gd name="adj4" fmla="val 14968754"/>
            <a:gd name="adj5" fmla="val 963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50E85E-389D-4FE5-AFB5-DDDE41369EB0}" type="datetimeFigureOut">
              <a:rPr lang="es-MX" smtClean="0"/>
              <a:pPr/>
              <a:t>21/02/2018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A7E283-5472-4420-85CF-B7BA34F9ABFC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7714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846C41-4DCA-46D4-8657-817A4001A7D8}" type="slidenum">
              <a:rPr lang="es-MX" smtClean="0"/>
              <a:pPr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2930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864BE0D-11B9-4F98-8FFF-EF28AD49C453}" type="slidenum">
              <a:rPr lang="es-ES_tradnl" altLang="es-MX"/>
              <a:pPr eaLnBrk="1" hangingPunct="1"/>
              <a:t>5</a:t>
            </a:fld>
            <a:endParaRPr lang="es-ES_tradnl" altLang="es-MX"/>
          </a:p>
        </p:txBody>
      </p:sp>
      <p:sp>
        <p:nvSpPr>
          <p:cNvPr id="2150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6" rIns="91430" bIns="45716" anchor="b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9E92D76A-6313-4307-9B36-A38EBEF5F855}" type="slidenum">
              <a:rPr lang="es-ES_tradnl" altLang="es-MX" sz="1200"/>
              <a:pPr algn="r" eaLnBrk="1" hangingPunct="1"/>
              <a:t>5</a:t>
            </a:fld>
            <a:endParaRPr lang="es-ES_tradnl" altLang="es-MX" sz="1200"/>
          </a:p>
        </p:txBody>
      </p:sp>
      <p:sp>
        <p:nvSpPr>
          <p:cNvPr id="2150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6" rIns="91430" bIns="45716" anchor="b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6477BFBD-4B6F-4938-890E-E0279C68FB34}" type="slidenum">
              <a:rPr lang="es-ES" altLang="es-MX" sz="1200"/>
              <a:pPr algn="r" eaLnBrk="1" hangingPunct="1"/>
              <a:t>5</a:t>
            </a:fld>
            <a:endParaRPr lang="es-ES" altLang="es-MX" sz="1200"/>
          </a:p>
        </p:txBody>
      </p:sp>
      <p:sp>
        <p:nvSpPr>
          <p:cNvPr id="215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0" tIns="45716" rIns="91430" bIns="45716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altLang="es-MX" smtClean="0"/>
          </a:p>
        </p:txBody>
      </p:sp>
    </p:spTree>
    <p:extLst>
      <p:ext uri="{BB962C8B-B14F-4D97-AF65-F5344CB8AC3E}">
        <p14:creationId xmlns:p14="http://schemas.microsoft.com/office/powerpoint/2010/main" val="29218255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D5DE0-B4F1-4F26-B607-E5CCEFDFEA45}" type="slidenum">
              <a:rPr lang="es-MX" smtClean="0"/>
              <a:pPr/>
              <a:t>11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7628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9D0D9-45AC-4EC9-AE1A-A712EF79DBEA}" type="datetimeFigureOut">
              <a:rPr lang="es-MX" smtClean="0"/>
              <a:pPr/>
              <a:t>21/02/2018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96132-1010-41CC-9063-941E18AA6E2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6719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9D0D9-45AC-4EC9-AE1A-A712EF79DBEA}" type="datetimeFigureOut">
              <a:rPr lang="es-MX" smtClean="0"/>
              <a:pPr/>
              <a:t>21/02/2018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96132-1010-41CC-9063-941E18AA6E2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82041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9D0D9-45AC-4EC9-AE1A-A712EF79DBEA}" type="datetimeFigureOut">
              <a:rPr lang="es-MX" smtClean="0"/>
              <a:pPr/>
              <a:t>21/02/2018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96132-1010-41CC-9063-941E18AA6E2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4410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9D0D9-45AC-4EC9-AE1A-A712EF79DBEA}" type="datetimeFigureOut">
              <a:rPr lang="es-MX" smtClean="0"/>
              <a:pPr/>
              <a:t>21/02/2018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96132-1010-41CC-9063-941E18AA6E2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6760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9D0D9-45AC-4EC9-AE1A-A712EF79DBEA}" type="datetimeFigureOut">
              <a:rPr lang="es-MX" smtClean="0"/>
              <a:pPr/>
              <a:t>21/02/2018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96132-1010-41CC-9063-941E18AA6E2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7030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9D0D9-45AC-4EC9-AE1A-A712EF79DBEA}" type="datetimeFigureOut">
              <a:rPr lang="es-MX" smtClean="0"/>
              <a:pPr/>
              <a:t>21/02/2018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96132-1010-41CC-9063-941E18AA6E2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458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9D0D9-45AC-4EC9-AE1A-A712EF79DBEA}" type="datetimeFigureOut">
              <a:rPr lang="es-MX" smtClean="0"/>
              <a:pPr/>
              <a:t>21/02/2018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96132-1010-41CC-9063-941E18AA6E2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1682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9D0D9-45AC-4EC9-AE1A-A712EF79DBEA}" type="datetimeFigureOut">
              <a:rPr lang="es-MX" smtClean="0"/>
              <a:pPr/>
              <a:t>21/02/2018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96132-1010-41CC-9063-941E18AA6E2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9300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9D0D9-45AC-4EC9-AE1A-A712EF79DBEA}" type="datetimeFigureOut">
              <a:rPr lang="es-MX" smtClean="0"/>
              <a:pPr/>
              <a:t>21/02/2018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96132-1010-41CC-9063-941E18AA6E2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8147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9D0D9-45AC-4EC9-AE1A-A712EF79DBEA}" type="datetimeFigureOut">
              <a:rPr lang="es-MX" smtClean="0"/>
              <a:pPr/>
              <a:t>21/02/2018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96132-1010-41CC-9063-941E18AA6E2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75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9D0D9-45AC-4EC9-AE1A-A712EF79DBEA}" type="datetimeFigureOut">
              <a:rPr lang="es-MX" smtClean="0"/>
              <a:pPr/>
              <a:t>21/02/2018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96132-1010-41CC-9063-941E18AA6E2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4652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9D0D9-45AC-4EC9-AE1A-A712EF79DBEA}" type="datetimeFigureOut">
              <a:rPr lang="es-MX" smtClean="0"/>
              <a:pPr/>
              <a:t>21/02/2018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E96132-1010-41CC-9063-941E18AA6E2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6192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openxmlformats.org/officeDocument/2006/relationships/image" Target="../media/image10.jpeg"/><Relationship Id="rId18" Type="http://schemas.openxmlformats.org/officeDocument/2006/relationships/image" Target="../media/image13.jpeg"/><Relationship Id="rId3" Type="http://schemas.openxmlformats.org/officeDocument/2006/relationships/image" Target="../media/image6.jpeg"/><Relationship Id="rId7" Type="http://schemas.openxmlformats.org/officeDocument/2006/relationships/diagramColors" Target="../diagrams/colors1.xml"/><Relationship Id="rId12" Type="http://schemas.openxmlformats.org/officeDocument/2006/relationships/image" Target="../media/image9.jpeg"/><Relationship Id="rId17" Type="http://schemas.openxmlformats.org/officeDocument/2006/relationships/image" Target="../media/image12.jpeg"/><Relationship Id="rId2" Type="http://schemas.openxmlformats.org/officeDocument/2006/relationships/notesSlide" Target="../notesSlides/notesSlide2.xml"/><Relationship Id="rId16" Type="http://schemas.openxmlformats.org/officeDocument/2006/relationships/hyperlink" Target="http://images.google.es/imgres?imgurl=http://blog.pucp.edu.pe/media/144/20081006-pelea.jpg&amp;imgrefurl=http://blog.pucp.edu.pe/archive/153/2008-10-6&amp;usg=__-0kZmrLwDipll5NU_BPGCYDF990=&amp;h=250&amp;w=212&amp;sz=13&amp;hl=es&amp;start=74&amp;um=1&amp;tbnid=bCjqN-6wzyqmhM:&amp;tbnh=111&amp;tbnw=94&amp;prev=/images?q=pelea+mujer+hombre+imagen&amp;ndsp=18&amp;hl=es&amp;rlz=1T4ADBR_esMX319MX319&amp;sa=N&amp;start=72&amp;um=1" TargetMode="Externa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11" Type="http://schemas.openxmlformats.org/officeDocument/2006/relationships/image" Target="../media/image8.jpeg"/><Relationship Id="rId5" Type="http://schemas.openxmlformats.org/officeDocument/2006/relationships/diagramLayout" Target="../diagrams/layout1.xml"/><Relationship Id="rId15" Type="http://schemas.openxmlformats.org/officeDocument/2006/relationships/image" Target="../media/image11.jpeg"/><Relationship Id="rId10" Type="http://schemas.openxmlformats.org/officeDocument/2006/relationships/image" Target="../media/image7.jpeg"/><Relationship Id="rId19" Type="http://schemas.openxmlformats.org/officeDocument/2006/relationships/image" Target="../media/image14.jpeg"/><Relationship Id="rId4" Type="http://schemas.openxmlformats.org/officeDocument/2006/relationships/diagramData" Target="../diagrams/data1.xml"/><Relationship Id="rId9" Type="http://schemas.openxmlformats.org/officeDocument/2006/relationships/hyperlink" Target="http://2.bp.blogspot.com/_jKanXNeKb54/SXV0D2EDBmI/AAAAAAAAA4Q/0B9FjrPnF8s/s1600-h/08.jpg" TargetMode="External"/><Relationship Id="rId14" Type="http://schemas.openxmlformats.org/officeDocument/2006/relationships/hyperlink" Target="http://images.google.es/imgres?imgurl=http://2.bp.blogspot.com/_jo8RvO3MYvU/SBDxHtlp_-I/AAAAAAAACY8/7Ej7s6pYr78/s320/castigo.jpg&amp;imgrefurl=http://mujerdejuarez.blogspot.com/2008/04/jurez-el-80-importa-mucho.html&amp;usg=__KbDUdaMLIN7Nz60e6QXG56R3Euo=&amp;h=320&amp;w=300&amp;sz=12&amp;hl=es&amp;start=315&amp;um=1&amp;tbnid=Fb5Kqxn29Z6yfM:&amp;tbnh=118&amp;tbnw=111&amp;prev=/images?q=pelea+mujer+hombre+imagen&amp;ndsp=18&amp;hl=es&amp;rlz=1T4ADBR_esMX319MX319&amp;sa=N&amp;start=306&amp;um=1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1" y="1737486"/>
            <a:ext cx="9143999" cy="1470025"/>
          </a:xfrm>
        </p:spPr>
        <p:txBody>
          <a:bodyPr>
            <a:normAutofit/>
          </a:bodyPr>
          <a:lstStyle/>
          <a:p>
            <a:r>
              <a:rPr lang="es-ES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ATENCIÓN A MUJERES EN SITUACION DE VIOLENCIA</a:t>
            </a:r>
            <a:endParaRPr lang="es-ES" sz="4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661854" y="3685085"/>
            <a:ext cx="6745003" cy="1752600"/>
          </a:xfrm>
        </p:spPr>
        <p:txBody>
          <a:bodyPr>
            <a:normAutofit lnSpcReduction="10000"/>
          </a:bodyPr>
          <a:lstStyle/>
          <a:p>
            <a:r>
              <a:rPr lang="es-E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Instituto Veracruzano de las Mujeres</a:t>
            </a:r>
          </a:p>
          <a:p>
            <a:endParaRPr lang="es-ES" sz="2800" dirty="0" smtClean="0">
              <a:solidFill>
                <a:srgbClr val="7030A0"/>
              </a:solidFill>
              <a:latin typeface="Gandhi Sans"/>
              <a:cs typeface="Gandhi Sans"/>
            </a:endParaRPr>
          </a:p>
          <a:p>
            <a:r>
              <a:rPr lang="es-ES" sz="2800" dirty="0" smtClean="0">
                <a:solidFill>
                  <a:srgbClr val="7030A0"/>
                </a:solidFill>
                <a:latin typeface="Gandhi Sans"/>
                <a:cs typeface="Gandhi Sans"/>
              </a:rPr>
              <a:t>Alerta </a:t>
            </a:r>
            <a:r>
              <a:rPr lang="es-ES" sz="2800" dirty="0">
                <a:solidFill>
                  <a:srgbClr val="7030A0"/>
                </a:solidFill>
                <a:latin typeface="Gandhi Sans"/>
                <a:cs typeface="Gandhi Sans"/>
              </a:rPr>
              <a:t>de Violencia de Género contra las Mujeres</a:t>
            </a:r>
          </a:p>
          <a:p>
            <a:endParaRPr lang="es-ES" sz="2800" dirty="0">
              <a:solidFill>
                <a:srgbClr val="7030A0"/>
              </a:solidFill>
              <a:latin typeface="Gandhi Sans"/>
              <a:cs typeface="Gandhi Sans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1249" y="445136"/>
            <a:ext cx="3907875" cy="87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26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_tradnl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 criterios para proporcionar el servicio de acompañamiento </a:t>
            </a:r>
            <a:endParaRPr lang="es-MX" sz="4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Font typeface="Wingdings" panose="05000000000000000000" pitchFamily="2" charset="2"/>
              <a:buChar char="ü"/>
            </a:pPr>
            <a:r>
              <a:rPr lang="es-MX" dirty="0"/>
              <a:t>La gravedad de la problemática.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MX" dirty="0"/>
              <a:t>La falta de recursos económicos para contratar una abogada/o particular.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s-MX" dirty="0"/>
              <a:t>El inmediato vencimiento de un término jurídico.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s-MX" dirty="0"/>
              <a:t>La manifestación de la usuaria de no haber sido atendida por parte del personal de la dependencia y/o instancia competente</a:t>
            </a:r>
            <a:r>
              <a:rPr lang="es-MX" dirty="0" smtClean="0"/>
              <a:t>.</a:t>
            </a:r>
            <a:endParaRPr lang="es-MX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es-MX" dirty="0"/>
              <a:t>Su bajo nivel académico o de comprensión para entender el procedimiento legal.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s-MX" dirty="0"/>
              <a:t>Identificar el estado que guarda el procedimiento judicial iniciado por la usuaria o en su contra y desconocido por ella.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505871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AutoShape 6" descr="data:image/jpeg;base64,/9j/4AAQSkZJRgABAQAAAQABAAD/2wCEAAkGBhISEBQUEBQQFBQUFBQQEBUUEBQUEBAVFRUWFBQQFBUXHCYfFxklHBQVHy8gJScpLC0sFR4xNTAqNSYtLCkBCQoKDgwOGg8PGCkkHSQpNS4pNSksKS8sLSwqLSkvNSopKikpLCosKSwsLjIsLCwsKSksLCksLCwsKiwpMCwsLP/AABEIAQMAwgMBIgACEQEDEQH/xAAbAAABBQEBAAAAAAAAAAAAAAAAAQIDBAUGB//EAEgQAAICAQEEBwMIBwYEBwEAAAECAAMRBAUSITEGE0FRYXGBIjKRBxRCUmKCocEjQ3KSorHRJDNTY7KzFTVztBY0VKPC8PEl/8QAGQEAAwEBAQAAAAAAAAAAAAAAAAECAwQF/8QALREAAgIABAQFBQEBAQEAAAAAAAECEQMSITEiQVHwYXGhsdETgcHh8ZEjQzP/2gAMAwEAAhEDEQA/APcYmZHc+PWNtOFxHQiF2yZZpXAlatcmXI5dBIJFfZiSM2BK9a7xyYkhsfRV2mTQhEMIjOBGW3YkAUtGkJskfU90jNhkyacCPKDEdoVMqAx41BEfpxzkjVCNsEhEuBkkrPp8cotdxHAxV0HfUsRGXIidaIiE8ZIEKndPhLIMZcmRGad+wx7hsTSremDLch1CZHlBMGJp37JMDKdbYIk9hwQY2tQTJoRAYSRlcHLyQ8Wwe6RaYcY+v3ifSUyUShAOQEdCEkoQrnnBVA5RYQAIQhABpqHcIoEWEACESGYAIqAco6JmGYALGmsHmBHQgAzqh3COAiwgARorHcI6EACGIQgBBegA4Ac4WcUklyZEjq90yhEAuMWNhKoiyfTDnJlGJHRwXMSp8t6f0kstE8IQkjCEIQAIQiEwAMwzOa0GvbV6tiCRRR7oH62w5AY+AwSB5TQ23tRq92ukBr7cioHkoHvWt9kf0mjw2pZefsZrETjm5Btbb60sK0Vrbm92tOJ82P0RKP8Aw/X3cbLloB+hUMsv3jzM0djbFShScl7G422N79h/IeEZtHpNp6DuvYN76q+03wEuLp1hq/sZyVq8R19zG2Vs/VWKzpq7MrZZUA4DIdxioJ+EuLt67TkLrkAU4Avr415+2OazD0u20NbVnUPpg19tgYJxZXbeUbxHskEmdtWEesDK2KQATwIfhzM1xbi+NaeVepng1JcL18/wTpYCAVIIPEEciIu8JzlanQ2Bck6WxsLnj82duS5+oT8CZf6Q6V2pLVEi2v8AS1kdpXiUPeCMic7grWujOhTdPTVGrmEyuj22hqaQ/AMDuuPtYzkeBHGasmUXF0yoyUlaCEISSghCEAGu2IgXn4xup931iUWZ4R8hFciLJGTjCXmJEsbCgR2mXtke7vNLS8OEljQ6EISSghCEAEM5bbe1jnUlScU1rQmO2644J8SBugeZnS23BcZ7WCjzJxOO2fq669Pffdxzqnetfruowo9Dk/dnRgxvWr2OfGlVK639jZ6N6JdNpsOQCAbLvsEjO6fJcSr0d1e/qbHtUrbai2UZ/wDT5ICjuOeJH2hI2qd6KabD+k1dhtv8Kx7bp5bu4nrLHS9SqVNTkXhiKN0ccbp6xcd26M+YEveTT3l3/l+hF1FNLSPf+16jtdrbNTa1GmYoicNRcOwn9VX9rvPZL+zdgUUDFaDPaze07HvJPbItl3UU6RHRgKgm+WPM54lm72J/GZ41Gs1fGkjTUn3WZc3WD6wU+6JFN2lpFd9oq0tXq2Wej2lR6bAyqw+cagcVH+IwxKW1Nnvola7RnCfrKjxrGeAsUdmD2eMq7H0GsFbPp714W2q1br7LlXIZs9hJGZc1G31tospuXqriDUyNy3mU7jKe1SQBmatNTdO1eq/RmmnBJqnWjDQbZqu0d51H0c9evMHIwNweOOXfLnRbXO1XV3Ai2oLvA+8yMM1ufTh5gzk9j6HGrFN53RvjfXPsu6e1Wp8ORnX7VHVaim8cAT82u7t1z+jY+T4H3zDGhGLyLnqu/H4FgzlJZ3y0ffh8mBTozVffVWcLdUb9Mw5Bk9tMeRJHlidbsfaAvortHDfUEjuPIj45mFpLgmrOnu+i7W6R/s2A5q8uLAfsx3Qy/cqNbdl9ta+YG/j8G+EWKs0b56ffvQrCeWVctfsdPCEJxnYEIQgA2xMjEqA4MuMZDfXkZEpMTH5EJW34R5RWWKkwIlJySY3UWdkfp14RchksIQkjCEIQAxdt6jGo0ifWtZj92tgPxYTndj6AXWJv/wBzp2bOeVl1lhbd9MpNXpI+Nbov22/EoPzkejUfO69PX7mn37rj9e1s8/Iv/wDcTthw4arp+X/DhnrN31+P6aekG/rbn7KUShfAt+kf8CnwiaQdbrLbD7tCjT1/tsA9pHpuD0MXo+36Gy0/rLbrSfAOVU/uqJHsm8VaLrm+ktmqfxLk2Y+BA9Ji9L/zvvmbLlfn33yMerTVtrTpyx+brY1qJ9Brt0M1Oe0DJbE6XaW2KdOoNrBc+6PpHyAmPfssJs8Fzu2p/a9/uuJ3z6Ekr5GO2FoFsHzvUlXsfiufcpXOAo7j3zSeWXE3otPN/siGaPClq9fJfoh6L9IKAGrZt12ttsUNwBFjlhx5Z4ybproqzSLOVqFRUQPackjFfjnn6SDZWm011JqtCsXv1G5jG+PbZgykcuGCD5SPYaM94W+wMulZq6N7g1r5K75zzKjh6y2ksRzVqt/0Qm3BQfPYzOkWmLCvV15IsCM5/wAKxQAPTI+InVb/AM70JI96ys/dsH9GEpbLC/ONXpW/uz7aIRyD+1Zjwy8s9F9MaRbQTvdVZkH6yuocH473wixJcK6xpryfwPDjxPo9H5oqbV0w1emptT2b9wW095IAZq/j+ImbpNcOrW0DG9tBWI7i1YFg+LMJb1e+mldq/f0mqdl/Y3id0+G5ZKe3Chpqsq927UC8L9VtwKy/vAn1mmGtMvK/339yJuuLnXffkd2IRBFnnHoBCEIAIw4SKl+wyaU34NGtRMmNAhFFohHqFIrczLqiVtOvGWYMSFhCEkoIQhADlukVgN2mfsrvdD6ILP8A4ROiNBWiy9/fu37fHdGTn1JY/CVteGsr1da++mqRk7wLN1M/i00UcY1SJ7tFC0L5hHZv5qPSdr0w8vdb/n0OJa4mZ9vteogY17JyOfzX8WT+pljbdWNNXUOTvRTj7O8u8P3VMwtX0mRtIKuruHsVrkoQhxu54+OPxk20elaO1J6u4Cu0WNmsgkBHGF7zk59IfSnd1zbD6kKq+SRT6Y7a6yzqk9ys4f7Tj+YH85jJtC0VNUrHq35oBkkk5wPMyxtLSKK6rgWze1zsD2Yfhj0M1eiGyD1qW2AbhRmqyebAhcn0zidicMPC8vdHJU8TF8/YpJc+htsHVjeZCtTtzUfWHrzHgJjsSeZJIyQc8QSck+p4zs+n1f6OpscnILdwK5x64/CcZKwJZ4561ZOOnCWS9F+Tt9jbQ666q5k3WK3afnktg1sG/Bh6TSpG7rrPt0Vt6o7qT8GE43ZO10p6reFmUuaxsKSChrZQF9Wzia56W0nVLbi3dFT1H9G29kurDh3cDxnFiYMszSWlfk7MPGjlVvWzX01Sm3WI/usyM2eWHqCn/TOUp0zAppm5160Y/ZYZJ9d3e+9N3Q65dQdY1W8A1SKN5SCGCWDkfSQ6YCzU6fU8lfTtdZ3B6xuHPiN/+GODcLvp61/RTSlVdfSzp9JqN9c/adf3XK/lJ5kdFLd7So31msf96xm/Oa84pxyyaO2DzRTCEISSglfUr2yxGWLkRoTKcWJCaaEalupcCSSNzxAkkyNAhCEACEIQA5PT2ivad6t7tlYs8MoqsD+DROjKl9HqXPO1rmz5p/XMb0kXGpquXkwt07eDBXA/m3wEvdF/Z09NX16WuP3mH5NO6b/5qS8PS/g4Y39Rxfj618hrnzswMOymt/3QrflM/pNt9BfWmOFTdZYwHHLVsAoHbwfMo63bbJo6tOAMNS1dhPYEZqio8fZMxNXqTZYznmxGccuChfymuDga3La38GONj0qjvodTt/ZXWWadEYKjI60Y4qu6iso9cH4TBpe/jRlt91NNaF8CvjlsdxxwHnOksydnae1cb1ArtHiE9l19VzF2dsJNVU91vB7361GU4aoL7KBT34HHzkxxMkeLZafey5YeaXDu9ftRB0w1qLTXp8k2Dq3J7gARknvOJyMs6qstcyO+SGasu55BcjJ+EtbO3btQjWBQrPWrIPpkrjOO7IyfOdWGlhQ9TmxG8WfoXeju0VdtLUedd1jDhzU1vu/ixHwnUGsHXDgPZ0xzw+tYMf6DI6aFOuO6oAoo3TgYG9a2fwVP4pLoPa1eob6oqp9QDYf9wTzsSak3JKtPd/s78OGVJPXX2QaKsHVarypT+Bif9U5fR6zq9BqUPvVu1KntAtIBx6hj6TodLqdz53b/AJ+6PuLXX/PM5namkbrr6F/W6mvH3lZs+m/n0muEk20/D0q/cjFdJNePqdh0aq3dJSD9QN+97X5zTkGkK7oC8lzWPuez+UnnFJ3Js7IqopBCEJJQhgTBoy08PWACGmEkhGKiEHL+UmlfTczLEGCFhCEQwhCEAOU1SGyzV6Y8GONVpz3NujIH3l/iMk2bZjV0IOAGiAx3cVOPwkHTGtqradTXzU7jeOOKg+BBYeoirqg20qrE4q+m3l8sMfyxO5K4Wtqf+pHC3U6e9r/Gyrrtgm0XLX/eUXWFV7HS4Ldu+eScHznL/wD55eE9Cr1AGrrsX3NVTgHs36/bQeZV2/dmB0x2KKnFtYASw4YD6LnJz6/zm2Bja5Jc9vz6mOPg6Z1y3/HoP2ITqEo02fYUtffx+iHPV0nzPE+AlnVm/Z7Max1mmclgpODSzdgPdmYWwxqEc3UIxCAlxjAsXIDIO89vpNnpNtdNTpUeluAsHWryccDgEecJx/6Vo4vfvqOEv+d7SW3kM02q0K05b9NZVxLMuHvsbiWx2je+GJS0rUK41S2cVLO1LDD9YQeCH6uW/CYmJJpygdDb7gYdZ37meIm/0Uk9X3yMPrW1ou+Z6F0eQip7rODXs17fZTlWvogHxMXo8f7Obm53NZqT+yxynwQLOeSy1TZogzMLCiUtj3KGBZ2z+xw850O3zu6fqk4G0rpqwOwNwJHkgY+k86cda6v079j0IS0vp79+5ka1yuyt/iDYRce/9Lb1mPgZPeRXqL9U/u11oKx9axkGfXG6PvRvTG9fmj1pyR6q+HYcb2PQbvxlHpDcb76dInIbnWY+sVGSf2Uz6kTXDWZebd+WjMpvK/JKvPU6bo6jDS1b/vMvWN+05Ln8WmlG1oAAByAwPIR04ZO22d0VSSCEIRDGt2ecbf7sc/Z5xLORgBAL4SGE1pGdljTDnJ5Fphwk0ze5aCEIRDCEIQAobWpSyvq7PdsPVg/VY5KnzyOHjicjshGq1lFNvv1tbWO563UsrDwyG+M7Da+h66l05EjKHtVwd5GHiCAZz2z9emr6sW4r1VDhh2b26fbA8DggidWC6g+nt4nLjK5rr7+A3Qq1uidU/vdLc7VeaMWVfIqSsmfG0XwCworTJI4FrnXgPuA/ExuxbhTrNYr8FyLvIZyW+Dj4S1Q40mpKHhRqGL1N2V2n3qye5uY9ZcnTdb7r77kRVpXts/tsT7B2mTnT3YW+rgewWr2Wp4Ht8ZHtTodRcxcb1bH3inJvErylvbOw1vCkE12pxqsXgynu8R4TNG2tXR7OpoNoHK2njvDvK9hmcW282G6fNfBpJJLLiK11OS1Wy2rrSwlSru6KPpZQkZP7v4yoDjieQ4kd47RNptSb9MtKUXM6u9iuFwi7zsSM+RI85H0X2UbtQN5Tu1HesyPpDlWfHPHHhPTWJUW58jzXh3JKPM2Dor2U63BFqkPVV3UKMGo/aIJPwmhpdUup1PXA/odOnsHsa2xQzN91OH3zLe3dpmpQlY3rrTuUr49rt9lRxMo6ytNLobKkPtLVlj2lrSV3z4lix9J5uZyS01ei8u/yeg0oPfRavz7/AAYV+sDaNbLOVusa5v2Vzw+CgTV6NaEo3X3D9LqGbq17UU5ck93AfAASPR6GpNNprNQQK6la0Kfp2O28vDtwOzxlzo7qH1Nr6lwQgBp069wyC7eZIUehE1xJcDy7a/xfkzw48Sb371OjhCE4DvCEIQARhEblFMIAUoR7JxiTSzOixVwAkkic4AkszNAhCEACEIQAQzjel2wGD/OKM99gX3lYcrR+c7OU9qtYtZakbzL7W5/iD6SeeOXjia4U3CVoyxYKcaZx+zdordfVY+N5gdHqh9YOD1dnqRunxE1Nisuops0mo9pqSazn3iqnCWA/WGPwlK3W7O1HtODTZnngqyMDnORw4GLrzi9dXo3S04AvQMAzADBYDxAHwBnZJZtKafK+T8++RxxeXW01zro/Av6ba9mlYVazJTlVqMeyw7Fs+q06Gq5WGVIIPIg5EqaPW06qvKlXUj2lOCR4MOwzMs6HIDnT23UZ44R/Y/dM5Xlk+LRnUs0Vw6r1LfRf/wAsP27f914zaG3aqSUqUWXOciuvmzHhvORyHiZSp6GsButqb9zid1Tujicn45Pxmts/ZFGmU9Wqr2sxOWPiWMcvp5m7sUfqZUqoo6TSGhbNVq2DW7uWx7tS9lVfr8TMC6026cNa26dTcbrCf1dFPDA+Ax4tLe2td88cVVMq0IQbrScKSOOF78fz8pJrP+HFlNlgcVotVaAkqgXwHMk/ym8LjrJO/BbLkjCVStJqvHm+ZjKLdoXgKCta4C/UpQcPIvieg6LSLVWqIMKo3QPz85j7E2kL3xp06uivm27jrX7FUdwHEnym8JjjzbajVJcvk2wIJJyu2+YsIQnMdIQhCABEiyOw8RAAKRJJCFhRFqDykokGqPKTpyjewuYsIQiGEIQgAQhCAHOba6I1Wvvq3Vux8N1z5d8o0dAkU711p3RxO77HDxM6jXaJbUKPnB7QcMp7GB7CJxu0ei2sLbosNqZ4Fnx+8J2YOLJrK50ceLhRTzKFia7pBXV+i2eijOFNgGS55AL9Y+MsfMXrVVey6zV3AlFFhC0/bbHABe/tPCS6LYtehrbUaghnUewo91SeAVe8nvmr0d2cwBvu433YZv8ALT6FQ7gB+Muc4xXDt15t/BEIyk6lv06L5Mq/QtXYq6y65kswldqsUWt+W4wHLPDBlC3aGo0dpquJuqPLf476d4Pf3idtrtCltbV2DKsMH+o8ZzOjoF6vo9V/e0nNVn0mT6Ljx5Zk4eIpLiWnP5X5KxMNp8L15fDG/wDhzS6tA+mc19pUcgfFOyMo6BAMOttGDyCjdLeEov0Q1db5qI8HV934idRsTYbVe3dY1tpGMk+yg+qo/OXPEcFwYlr1Jhhqb48P4NPS6VK0CIAqqMACTRMRZ553hCEIAEIQgASC4+0JPKt59qNCZZhEEJIyvqecsV8hK2o5yxTyEt7ErcfCEJJQQhEJgAZhmYA2nfqLbF0xrSuptx7HUsWfgSijuAIyfGC7fdL6qLgoexiMr7rKEZgw9QJp9Nmf1Eb8Jz/SHpC+mXJ3PaZUTOce24Rc+pEbtfbGp0tD22iplQEsVBAXxIPZ4wWE3XiDxEr8DY2hs2u5VFgyFdbB5qcj07PWWhMuzabdUtq7u4yI/qwyPTiJm7H29qdRV19a0mvfsRVyd9hW5RjnzU8IZJNb6BmintqdNKj7LrN63Ee2qsinsw3f4/1kGzNtpcd33WAzg9uOB+HbNLMlqUXRSakrCEwxt4fPloyMNXYQPtIV/Le+Et7V2g1S73s7uMceecE/lHkdpdRfUVN9DRhmZPR/aVl+lW1ur3rBv17ud3dPuZ8e+U6+kFjaxKF6sDca23Od7cUhCF8d5l9IZHr4BnWnidFmLMPpHte2kIKVRnudaaQxIBc5OTjsABPpNfTk7o3sb2BvY5Zxxx4ZkuNJMalbolhCERQSpf70tynd7xlRJkWV5QjV5QiGRagcZNR7shv7DJtPyjewluSQhCSUEo7Z1fV0O3cp/lL05/puf7I4HaGH8Jl4auSRGI6i2VOgX/LtM3bcnzp+Ofa1DG48fv48gJN0j2SXu0Vyg71GpBbH+G9bo2fAEqfSQfJ62dm6Lw0tA+Fagj4gzqmXhFbTsqlVHnvypKTTT39fpj8NQmZ2L7jg12AMLFdSp5MuMMPgZyXyqsVor3cBjbSEJGQGNyhSR2gEiXNLqtQm0dPXeUYNp9S+8gwC6GkMMdnvZmzinGOvJmKbUmq5l99ljT7PWhSzLTVXUhbG8VTCrnHbgTI+Slv/AObUP83Vf91bOn24P7M/p/MTl/kn/wCXVf8AV1X/AHV0j/z+5S/+n2I+meoOjuTULwCvXY/dulglw9V4zuX1IVGY8lUt6AZnC/LRgbOsP+Ww+JGJ0d+qVNJm07q7qK57gcBj8Myp8SgTBZXI5bb6GjXaG5iR7VKv49cGqb+JwZ1vSCnf0j+GG+B4/hmcp0/2rTfpOsocOUAsXAP0GDrj4TtNMwupPdYmR5OuR/OXNtZJvuiIJPPFPtnO/JrqP7GtZ/U23U+QWwso/dYTEOoKba09h/WpZSO7Fqdcn+2JJ0ZuNI168iWSxP2rU6nh95RLHTvR9XbprE/V2ac+ldgDfwEiaKNTlHr/AEjNwxl0/h0W0KhZq9IDx6lbtSPBtwUr/ut8JtUTJ2cwfUXtnPVrVp/I4NrD/wBxPwm1UOE5Jcl4fs6o82PhCEgsJSs5mXZSYe16yokssqOEI4QisZWzlfKS6blIWXBkulPCU9hLcnhCEgoJidMK86Rz9TDnyHBj8CT6TbjLqgylWGQQQR3g8CJUJZZJkzjmi0cd8nF4+bCrtpZkH7BYuhHhhsek6zVata93e5sy1qBzJY/kMk+AM8y/8PbR2fqWOjVb6G9z28WIM56tlPMDvnW7A0OpdxqNeV6wArRShylIbmxP0nPLPYDibYig3mT0MoOSSi1qZHyspmmnH+Ppj8L0JnWVacFt4gFlLbp7Vzzx54/CcX8pGwdp6zcGlTThEYNl7sElW3l4Y8BN2vVbRNBxp9OtxXl849gEjsO7E1airWg02m3Ro7SvD6Wzd5AlPMq2DOd+Suvd2fUD/iak/HU2n84uq2ftFdnJp6koa41g3M126BczMzgcDkceczug2zdq6SjqLatMcM7I/X5I6xi5BGOwkwaWWk+Yk2pW1yHfKm3zm7SaBPaa+5DaPq01kPax8MDHrOrsXetpXA3d57WB5YVCqjHm4mVsPok1N9uq1NnXaq0dWCBiuirOeqrHeeGT24jbl2oNZW9dOmNGOrsLXkOEZ1LOFxxYBTw8YrXXZDp9N2XuluzhZpiAqjB7ABwIK/mI35PtVv6CjJyUTqWP2qiaj/plvpPRqH0rppFraxwQOsfcC9zZwZy/yb7L2lpC1OsTT9SWe1XS7esV2x7GMe6Tkwck8OudgotYl8qKu0GZdsVaZR7Nlhuu8K6D16H97cHrOj6bIPmu+fo5z6qePxAiX9HW/wCLvqz7nzNaU/6jWE2cP2a6/iZb6YbKs1GzdRVTxseoirjj2xxHGV9XjjLyF9LgcSj8nWpe3QpdaAH1LPqSB9V2xX8EVBOwUTI2Ns4UV11L7tVaVL5IoUfymwJg3bs2SoIQhEMDKa+9LbcpSzKiSxxsiRwpMSVoIs2JkSLTjDEQpu7DJgO2RtoVuOhCEQwhCEAK91OY1KpaxExACKyvIkddOJaiYgBB1UjGn4y3iGIAQdTFsqk8TEAGIvCQDT8cy1DEAI2TMcq8I+EAIkrwZLDEIAEIQgAy5sCRUU9pkzrmNewCMQ+EqG4wjysLQ0iS1XY5x19XaJXlbk7Fq5jjIjaLCecbTZ2GNr4NJHZKlh3iD6SUyvqRxzJq3yImuYyE2MDxPCTq2YlleRK6sVMe4bFqLGJZmPkjEjbOUfGW8jABtBJHEySRablJo2JEdgPYY5R3x0QmIYsgtu7BEtu7BFpp7TKESVA44mJdZgR8qO28YlqD0J94hcnnI6XJPOO1BwAI1PZGe0x8hEltuJWJzzgTFRMmUlQnqNiy2KxCLMh5R0qWjjCEURsZJbeyEJT3JRJqOUj0x4whJ5D5lmR3DhCElDZWrPGXEMSEpiQ+Mt5GEJJQzTcpNCEb3EthDK9zQhHEGJpxLMIRSBbDLjwlej3oQlLZie5Jf7wjLTxiQghMZLdI4QhCQRHwhCQWf//Z"/>
          <p:cNvSpPr>
            <a:spLocks noChangeAspect="1" noChangeArrowheads="1"/>
          </p:cNvSpPr>
          <p:nvPr/>
        </p:nvSpPr>
        <p:spPr bwMode="auto">
          <a:xfrm>
            <a:off x="771117" y="-144463"/>
            <a:ext cx="359992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endParaRPr lang="es-MX" altLang="es-MX"/>
          </a:p>
        </p:txBody>
      </p:sp>
      <p:sp>
        <p:nvSpPr>
          <p:cNvPr id="2" name="1 Rectángulo"/>
          <p:cNvSpPr/>
          <p:nvPr/>
        </p:nvSpPr>
        <p:spPr>
          <a:xfrm>
            <a:off x="1732974" y="1619250"/>
            <a:ext cx="8986677" cy="414267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ctr">
              <a:defRPr/>
            </a:pPr>
            <a:r>
              <a:rPr lang="es-ES_tradnl" altLang="es-MX" sz="4400" b="1" dirty="0" smtClean="0">
                <a:solidFill>
                  <a:srgbClr val="7030A0"/>
                </a:solidFill>
                <a:latin typeface="Neo Sans Pro" panose="020B0504030504040204" pitchFamily="34" charset="0"/>
                <a:cs typeface="Tahoma" pitchFamily="34" charset="0"/>
              </a:rPr>
              <a:t>GRACIAS</a:t>
            </a:r>
          </a:p>
          <a:p>
            <a:pPr marL="342900" indent="-342900" algn="ctr">
              <a:defRPr/>
            </a:pPr>
            <a:endParaRPr lang="es-ES_tradnl" altLang="es-MX" sz="4400" b="1" dirty="0" smtClean="0">
              <a:solidFill>
                <a:schemeClr val="bg1">
                  <a:lumMod val="50000"/>
                </a:schemeClr>
              </a:solidFill>
              <a:latin typeface="Neo Sans Pro" panose="020B0504030504040204" pitchFamily="34" charset="0"/>
              <a:cs typeface="Tahoma" pitchFamily="34" charset="0"/>
            </a:endParaRPr>
          </a:p>
          <a:p>
            <a:pPr marL="342900" indent="-342900" algn="ctr">
              <a:defRPr/>
            </a:pPr>
            <a:r>
              <a:rPr lang="es-ES_tradnl" altLang="es-MX" sz="2400" b="1" dirty="0" smtClean="0">
                <a:solidFill>
                  <a:schemeClr val="bg1">
                    <a:lumMod val="50000"/>
                  </a:schemeClr>
                </a:solidFill>
                <a:latin typeface="Neo Sans Pro" panose="020B0504030504040204" pitchFamily="34" charset="0"/>
                <a:cs typeface="Tahoma" pitchFamily="34" charset="0"/>
              </a:rPr>
              <a:t>Instituto </a:t>
            </a:r>
            <a:r>
              <a:rPr lang="es-ES_tradnl" altLang="es-MX" sz="2400" b="1" dirty="0">
                <a:solidFill>
                  <a:schemeClr val="bg1">
                    <a:lumMod val="50000"/>
                  </a:schemeClr>
                </a:solidFill>
                <a:latin typeface="Neo Sans Pro" panose="020B0504030504040204" pitchFamily="34" charset="0"/>
                <a:cs typeface="Tahoma" pitchFamily="34" charset="0"/>
              </a:rPr>
              <a:t>Veracruzano de las Mujeres</a:t>
            </a:r>
          </a:p>
          <a:p>
            <a:pPr marL="342900" indent="-342900" algn="ctr">
              <a:defRPr/>
            </a:pPr>
            <a:r>
              <a:rPr lang="es-ES_tradnl" altLang="es-MX" sz="2400" dirty="0">
                <a:solidFill>
                  <a:schemeClr val="bg1">
                    <a:lumMod val="50000"/>
                  </a:schemeClr>
                </a:solidFill>
                <a:latin typeface="Neo Sans Pro" panose="020B0504030504040204" pitchFamily="34" charset="0"/>
                <a:cs typeface="Tahoma" pitchFamily="34" charset="0"/>
              </a:rPr>
              <a:t>Avenida Adolfo Ruíz Cortines Nº 1618</a:t>
            </a:r>
          </a:p>
          <a:p>
            <a:pPr marL="342900" indent="-342900" algn="ctr">
              <a:defRPr/>
            </a:pPr>
            <a:r>
              <a:rPr lang="es-ES_tradnl" altLang="es-MX" sz="2400" dirty="0">
                <a:solidFill>
                  <a:schemeClr val="bg1">
                    <a:lumMod val="50000"/>
                  </a:schemeClr>
                </a:solidFill>
                <a:latin typeface="Neo Sans Pro" panose="020B0504030504040204" pitchFamily="34" charset="0"/>
                <a:cs typeface="Tahoma" pitchFamily="34" charset="0"/>
              </a:rPr>
              <a:t>Col. Francisco Ferrer Guardia, Xalapa, Ver. </a:t>
            </a:r>
          </a:p>
          <a:p>
            <a:pPr marL="342900" indent="-342900" algn="ctr">
              <a:defRPr/>
            </a:pPr>
            <a:r>
              <a:rPr lang="es-ES_tradnl" altLang="es-MX" sz="2400" dirty="0">
                <a:solidFill>
                  <a:schemeClr val="bg1">
                    <a:lumMod val="50000"/>
                  </a:schemeClr>
                </a:solidFill>
                <a:latin typeface="Neo Sans Pro" panose="020B0504030504040204" pitchFamily="34" charset="0"/>
                <a:cs typeface="Tahoma" pitchFamily="34" charset="0"/>
              </a:rPr>
              <a:t>Tel 8-17-07-89/8171009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s-ES_tradnl" altLang="es-MX" sz="2400" b="1" dirty="0">
                <a:solidFill>
                  <a:schemeClr val="bg1">
                    <a:lumMod val="50000"/>
                  </a:schemeClr>
                </a:solidFill>
                <a:latin typeface="Neo Sans Pro" panose="020B0504030504040204" pitchFamily="34" charset="0"/>
                <a:cs typeface="Tahoma" pitchFamily="34" charset="0"/>
              </a:rPr>
              <a:t>Línea gratuita “Línea Sin Violencia” 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s-ES_tradnl" altLang="es-MX" sz="2400" dirty="0">
                <a:solidFill>
                  <a:schemeClr val="bg1">
                    <a:lumMod val="50000"/>
                  </a:schemeClr>
                </a:solidFill>
                <a:latin typeface="Neo Sans Pro" panose="020B0504030504040204" pitchFamily="34" charset="0"/>
                <a:cs typeface="Tahoma" pitchFamily="34" charset="0"/>
              </a:rPr>
              <a:t>01 800 90 68 537 y 075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s-ES_tradnl" altLang="es-MX" sz="2400" dirty="0">
                <a:solidFill>
                  <a:schemeClr val="bg1">
                    <a:lumMod val="50000"/>
                  </a:schemeClr>
                </a:solidFill>
                <a:latin typeface="Neo Sans Pro" panose="020B0504030504040204" pitchFamily="34" charset="0"/>
                <a:cs typeface="Tahoma" pitchFamily="34" charset="0"/>
              </a:rPr>
              <a:t>Asesoría Jurídica y Psicológica</a:t>
            </a:r>
          </a:p>
        </p:txBody>
      </p:sp>
    </p:spTree>
    <p:extLst>
      <p:ext uri="{BB962C8B-B14F-4D97-AF65-F5344CB8AC3E}">
        <p14:creationId xmlns:p14="http://schemas.microsoft.com/office/powerpoint/2010/main" val="261695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2042828" y="2338293"/>
            <a:ext cx="4630847" cy="2827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E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Establecer los lineamientos para brindar atención con calidad y calidez, desde la perspectiva de </a:t>
            </a:r>
            <a:r>
              <a:rPr lang="es-E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género </a:t>
            </a:r>
            <a:r>
              <a:rPr lang="es-E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a mujeres en situación de violencia.</a:t>
            </a:r>
            <a:endParaRPr lang="es-ES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2042828" y="1176367"/>
            <a:ext cx="2582441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OBJETIVO:</a:t>
            </a:r>
          </a:p>
        </p:txBody>
      </p:sp>
      <p:sp>
        <p:nvSpPr>
          <p:cNvPr id="4" name="AutoShape 6" descr="Resultado de imagen para CONVENCION BELEM DO PARA"/>
          <p:cNvSpPr>
            <a:spLocks noChangeAspect="1" noChangeArrowheads="1"/>
          </p:cNvSpPr>
          <p:nvPr/>
        </p:nvSpPr>
        <p:spPr bwMode="auto">
          <a:xfrm>
            <a:off x="1655723" y="-144463"/>
            <a:ext cx="25807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8" name="AutoShape 10" descr="Resultado de imagen para CONVENCION BELEM DO PARA"/>
          <p:cNvSpPr>
            <a:spLocks noChangeAspect="1" noChangeArrowheads="1"/>
          </p:cNvSpPr>
          <p:nvPr/>
        </p:nvSpPr>
        <p:spPr bwMode="auto">
          <a:xfrm>
            <a:off x="1784758" y="7939"/>
            <a:ext cx="25807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9" name="AutoShape 13" descr="Resultado de imagen para ley federal de discriminación"/>
          <p:cNvSpPr>
            <a:spLocks noChangeAspect="1" noChangeArrowheads="1"/>
          </p:cNvSpPr>
          <p:nvPr/>
        </p:nvSpPr>
        <p:spPr bwMode="auto">
          <a:xfrm>
            <a:off x="1913793" y="160339"/>
            <a:ext cx="25807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13699" y="1647367"/>
            <a:ext cx="5278302" cy="3859102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80110" y="371416"/>
            <a:ext cx="3907875" cy="87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64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4608" y="389966"/>
            <a:ext cx="9794367" cy="575534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3062" y="389966"/>
            <a:ext cx="3907875" cy="87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190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3600" b="1" dirty="0" smtClean="0"/>
              <a:t>                                  </a:t>
            </a:r>
            <a:br>
              <a:rPr lang="es-MX" sz="3600" b="1" dirty="0" smtClean="0"/>
            </a:br>
            <a:r>
              <a:rPr lang="es-MX" sz="4000" b="1" dirty="0" smtClean="0">
                <a:solidFill>
                  <a:srgbClr val="7030A0"/>
                </a:solidFill>
              </a:rPr>
              <a:t>Fases del proceso</a:t>
            </a:r>
            <a:endParaRPr lang="es-MX" sz="3600" b="1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67428" y="2236763"/>
            <a:ext cx="3257143" cy="3355007"/>
          </a:xfrm>
          <a:prstGeom prst="rect">
            <a:avLst/>
          </a:prstGeom>
        </p:spPr>
      </p:pic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9352061" y="2629292"/>
            <a:ext cx="1451927" cy="50780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s-MX" altLang="es-MX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EMPATÍA</a:t>
            </a:r>
            <a:endParaRPr kumimoji="0" lang="es-MX" altLang="es-MX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073649" y="5772720"/>
            <a:ext cx="2044700" cy="76875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s-MX" altLang="es-MX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CONTENCIÓN EMOCIONAL</a:t>
            </a:r>
            <a:endParaRPr kumimoji="0" lang="es-MX" altLang="es-MX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350498" y="2629292"/>
            <a:ext cx="1461305" cy="6365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s-MX" altLang="es-MX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ESCUCHA ACTIVA</a:t>
            </a:r>
            <a:endParaRPr kumimoji="0" lang="es-MX" altLang="es-MX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9553" y="190313"/>
            <a:ext cx="3635929" cy="816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749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2" descr="91147_811118721_20061019122855_hombre_triste_H044214_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089" y="1125538"/>
            <a:ext cx="947737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5" name="Text Box 2"/>
          <p:cNvSpPr txBox="1">
            <a:spLocks noChangeArrowheads="1"/>
          </p:cNvSpPr>
          <p:nvPr/>
        </p:nvSpPr>
        <p:spPr bwMode="auto">
          <a:xfrm>
            <a:off x="3648076" y="1"/>
            <a:ext cx="5254624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altLang="es-MX" sz="2800" b="1" dirty="0">
                <a:solidFill>
                  <a:srgbClr val="7030A0"/>
                </a:solidFill>
                <a:latin typeface="Tahoma" panose="020B0604030504040204" pitchFamily="34" charset="0"/>
              </a:rPr>
              <a:t>CÍRCULO DE LA VIOLENCIA</a:t>
            </a:r>
          </a:p>
        </p:txBody>
      </p:sp>
      <p:graphicFrame>
        <p:nvGraphicFramePr>
          <p:cNvPr id="2" name="Diagrama 1"/>
          <p:cNvGraphicFramePr/>
          <p:nvPr/>
        </p:nvGraphicFramePr>
        <p:xfrm>
          <a:off x="3071813" y="1484313"/>
          <a:ext cx="6119812" cy="4032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1036" name="Picture 12" descr="08">
            <a:hlinkClick r:id="rId9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2125" y="1052513"/>
            <a:ext cx="2376488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13" descr="enamorados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2038" y="5300663"/>
            <a:ext cx="1871662" cy="1147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8" name="Picture 14" descr="zktxyp-b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7439" y="5373688"/>
            <a:ext cx="1728787" cy="1300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9" name="Picture 15" descr="pareja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2538" y="5157789"/>
            <a:ext cx="1789112" cy="1335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0" name="Picture 16" descr="castigo">
            <a:hlinkClick r:id="rId14"/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751" y="3068638"/>
            <a:ext cx="1223963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1" name="Picture 17" descr="20081006-pelea">
            <a:hlinkClick r:id="rId16"/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2650" y="549276"/>
            <a:ext cx="895350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2" name="Picture 18" descr="mujer11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1557339"/>
            <a:ext cx="1144588" cy="144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3" name="Oval 19"/>
          <p:cNvSpPr>
            <a:spLocks noChangeArrowheads="1"/>
          </p:cNvSpPr>
          <p:nvPr/>
        </p:nvSpPr>
        <p:spPr bwMode="auto">
          <a:xfrm>
            <a:off x="8112125" y="5157789"/>
            <a:ext cx="1944688" cy="11509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s-ES_tradnl" altLang="es-MX" sz="1000"/>
          </a:p>
          <a:p>
            <a:pPr algn="ctr" eaLnBrk="1" hangingPunct="1"/>
            <a:endParaRPr lang="es-ES_tradnl" altLang="es-MX" sz="1000"/>
          </a:p>
          <a:p>
            <a:pPr algn="ctr" eaLnBrk="1" hangingPunct="1"/>
            <a:r>
              <a:rPr lang="es-ES_tradnl" altLang="es-MX" sz="1000"/>
              <a:t>MUJER</a:t>
            </a:r>
          </a:p>
          <a:p>
            <a:pPr algn="ctr" eaLnBrk="1" hangingPunct="1">
              <a:buFontTx/>
              <a:buChar char="•"/>
            </a:pPr>
            <a:r>
              <a:rPr lang="es-ES_tradnl" altLang="es-MX" sz="1000"/>
              <a:t>Desorientación</a:t>
            </a:r>
          </a:p>
          <a:p>
            <a:pPr algn="ctr" eaLnBrk="1" hangingPunct="1">
              <a:buFontTx/>
              <a:buChar char="•"/>
            </a:pPr>
            <a:r>
              <a:rPr lang="es-ES_tradnl" altLang="es-MX" sz="1000"/>
              <a:t>Sensación de responsabilidad </a:t>
            </a:r>
          </a:p>
          <a:p>
            <a:pPr algn="ctr" eaLnBrk="1" hangingPunct="1"/>
            <a:r>
              <a:rPr lang="es-ES_tradnl" altLang="es-MX" sz="1000"/>
              <a:t>por  el maltrato </a:t>
            </a:r>
          </a:p>
          <a:p>
            <a:pPr algn="ctr" eaLnBrk="1" hangingPunct="1">
              <a:buFontTx/>
              <a:buChar char="•"/>
            </a:pPr>
            <a:r>
              <a:rPr lang="es-ES_tradnl" altLang="es-MX" sz="1000"/>
              <a:t>Miedo </a:t>
            </a:r>
          </a:p>
          <a:p>
            <a:pPr algn="ctr" eaLnBrk="1" hangingPunct="1">
              <a:buFontTx/>
              <a:buChar char="•"/>
            </a:pPr>
            <a:r>
              <a:rPr lang="es-ES_tradnl" altLang="es-MX" sz="1000"/>
              <a:t>Desesperanza</a:t>
            </a:r>
          </a:p>
          <a:p>
            <a:pPr algn="ctr" eaLnBrk="1" hangingPunct="1">
              <a:buFontTx/>
              <a:buChar char="•"/>
            </a:pPr>
            <a:endParaRPr lang="es-ES_tradnl" altLang="es-MX"/>
          </a:p>
        </p:txBody>
      </p:sp>
      <p:sp>
        <p:nvSpPr>
          <p:cNvPr id="1044" name="Oval 20"/>
          <p:cNvSpPr>
            <a:spLocks noChangeArrowheads="1"/>
          </p:cNvSpPr>
          <p:nvPr/>
        </p:nvSpPr>
        <p:spPr bwMode="auto">
          <a:xfrm>
            <a:off x="1703389" y="3573463"/>
            <a:ext cx="2268537" cy="1871662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Tx/>
              <a:buChar char="•"/>
            </a:pPr>
            <a:r>
              <a:rPr lang="es-ES_tradnl" altLang="es-MX" sz="1000"/>
              <a:t>Fe en </a:t>
            </a:r>
          </a:p>
          <a:p>
            <a:pPr algn="ctr" eaLnBrk="1" hangingPunct="1"/>
            <a:r>
              <a:rPr lang="es-ES_tradnl" altLang="es-MX" sz="1000"/>
              <a:t>el cambio: esperanza</a:t>
            </a:r>
          </a:p>
          <a:p>
            <a:pPr algn="ctr" eaLnBrk="1" hangingPunct="1">
              <a:buFontTx/>
              <a:buChar char="•"/>
            </a:pPr>
            <a:r>
              <a:rPr lang="es-ES" altLang="es-MX" sz="1000"/>
              <a:t>Esfuerzos a fin de evitar la</a:t>
            </a:r>
          </a:p>
          <a:p>
            <a:pPr algn="ctr" eaLnBrk="1" hangingPunct="1"/>
            <a:r>
              <a:rPr lang="es-ES" altLang="es-MX" sz="1000"/>
              <a:t> violencia. </a:t>
            </a:r>
          </a:p>
          <a:p>
            <a:pPr algn="ctr" eaLnBrk="1" hangingPunct="1">
              <a:buFontTx/>
              <a:buChar char="•"/>
            </a:pPr>
            <a:r>
              <a:rPr lang="es-ES" altLang="es-MX" sz="1000"/>
              <a:t>Por ejemplo: mantener la casa </a:t>
            </a:r>
          </a:p>
          <a:p>
            <a:pPr algn="ctr" eaLnBrk="1" hangingPunct="1"/>
            <a:r>
              <a:rPr lang="es-ES" altLang="es-MX" sz="1000"/>
              <a:t>cada vez más limpia, </a:t>
            </a:r>
          </a:p>
          <a:p>
            <a:pPr algn="ctr" eaLnBrk="1" hangingPunct="1"/>
            <a:r>
              <a:rPr lang="es-ES" altLang="es-MX" sz="1000"/>
              <a:t>a los hijos más silenciosos, etc.</a:t>
            </a:r>
          </a:p>
          <a:p>
            <a:pPr algn="ctr" eaLnBrk="1" hangingPunct="1">
              <a:buFontTx/>
              <a:buChar char="•"/>
            </a:pPr>
            <a:r>
              <a:rPr lang="es-ES" altLang="es-MX" sz="1000" b="1"/>
              <a:t>“Calma”.</a:t>
            </a:r>
          </a:p>
          <a:p>
            <a:pPr algn="ctr" eaLnBrk="1" hangingPunct="1">
              <a:buFontTx/>
              <a:buChar char="•"/>
            </a:pPr>
            <a:r>
              <a:rPr lang="es-ES" altLang="es-MX" sz="1000"/>
              <a:t>Amor y cariño según modos </a:t>
            </a:r>
          </a:p>
          <a:p>
            <a:pPr algn="ctr" eaLnBrk="1" hangingPunct="1"/>
            <a:r>
              <a:rPr lang="es-ES" altLang="es-MX" sz="1000"/>
              <a:t>de conducta.</a:t>
            </a:r>
            <a:r>
              <a:rPr lang="es-ES" altLang="es-MX"/>
              <a:t>  </a:t>
            </a:r>
            <a:endParaRPr lang="es-ES_tradnl" altLang="es-MX" sz="1000"/>
          </a:p>
          <a:p>
            <a:pPr algn="ctr" eaLnBrk="1" hangingPunct="1"/>
            <a:endParaRPr lang="es-ES_tradnl" altLang="es-MX" sz="1000"/>
          </a:p>
        </p:txBody>
      </p:sp>
      <p:sp>
        <p:nvSpPr>
          <p:cNvPr id="1045" name="Oval 21"/>
          <p:cNvSpPr>
            <a:spLocks noChangeArrowheads="1"/>
          </p:cNvSpPr>
          <p:nvPr/>
        </p:nvSpPr>
        <p:spPr bwMode="auto">
          <a:xfrm>
            <a:off x="4800601" y="476250"/>
            <a:ext cx="2303463" cy="144145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s-ES" altLang="es-MX" sz="1000"/>
          </a:p>
          <a:p>
            <a:pPr algn="ctr" eaLnBrk="1" hangingPunct="1"/>
            <a:endParaRPr lang="es-ES" altLang="es-MX" sz="1000"/>
          </a:p>
          <a:p>
            <a:pPr algn="ctr" eaLnBrk="1" hangingPunct="1">
              <a:buFontTx/>
              <a:buChar char="•"/>
            </a:pPr>
            <a:r>
              <a:rPr lang="es-ES" altLang="es-MX" sz="1000"/>
              <a:t>La duración puede ser de </a:t>
            </a:r>
          </a:p>
          <a:p>
            <a:pPr algn="ctr" eaLnBrk="1" hangingPunct="1"/>
            <a:r>
              <a:rPr lang="es-ES" altLang="es-MX" sz="1000"/>
              <a:t>semanas, días,  meses o años. </a:t>
            </a:r>
          </a:p>
          <a:p>
            <a:pPr algn="ctr" eaLnBrk="1" hangingPunct="1">
              <a:buFontTx/>
              <a:buChar char="•"/>
            </a:pPr>
            <a:r>
              <a:rPr lang="es-ES" altLang="es-MX" sz="1000"/>
              <a:t>Se va acortando con el </a:t>
            </a:r>
          </a:p>
          <a:p>
            <a:pPr algn="ctr" eaLnBrk="1" hangingPunct="1"/>
            <a:r>
              <a:rPr lang="es-ES" altLang="es-MX" sz="1000"/>
              <a:t>transcurrir del tiempo.</a:t>
            </a:r>
          </a:p>
          <a:p>
            <a:pPr algn="ctr" eaLnBrk="1" hangingPunct="1">
              <a:buFontTx/>
              <a:buChar char="•"/>
            </a:pPr>
            <a:r>
              <a:rPr lang="es-ES" altLang="es-MX" sz="1000"/>
              <a:t>Celos,</a:t>
            </a:r>
            <a:r>
              <a:rPr lang="es-ES_tradnl" altLang="es-MX"/>
              <a:t> </a:t>
            </a:r>
            <a:r>
              <a:rPr lang="es-ES_tradnl" altLang="es-MX" sz="1000"/>
              <a:t>prohibiciones, </a:t>
            </a:r>
          </a:p>
          <a:p>
            <a:pPr algn="ctr" eaLnBrk="1" hangingPunct="1"/>
            <a:r>
              <a:rPr lang="es-ES_tradnl" altLang="es-MX" sz="1000"/>
              <a:t>descalificaciones, reclamos.</a:t>
            </a:r>
          </a:p>
          <a:p>
            <a:pPr algn="ctr" eaLnBrk="1" hangingPunct="1">
              <a:buFontTx/>
              <a:buChar char="•"/>
            </a:pPr>
            <a:r>
              <a:rPr lang="es-ES_tradnl" altLang="es-MX" sz="1000"/>
              <a:t>Aislamiento</a:t>
            </a:r>
          </a:p>
          <a:p>
            <a:pPr algn="ctr" eaLnBrk="1" hangingPunct="1"/>
            <a:endParaRPr lang="es-ES_tradnl" altLang="es-MX"/>
          </a:p>
        </p:txBody>
      </p:sp>
      <p:sp>
        <p:nvSpPr>
          <p:cNvPr id="1046" name="Oval 22"/>
          <p:cNvSpPr>
            <a:spLocks noChangeArrowheads="1"/>
          </p:cNvSpPr>
          <p:nvPr/>
        </p:nvSpPr>
        <p:spPr bwMode="auto">
          <a:xfrm>
            <a:off x="8256589" y="4005264"/>
            <a:ext cx="2232025" cy="11525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_tradnl" altLang="es-MX" sz="1000"/>
              <a:t>HOMBRE</a:t>
            </a:r>
          </a:p>
          <a:p>
            <a:pPr algn="ctr" eaLnBrk="1" hangingPunct="1">
              <a:buFontTx/>
              <a:buChar char="•"/>
            </a:pPr>
            <a:r>
              <a:rPr lang="es-ES_tradnl" altLang="es-MX" sz="1000"/>
              <a:t>Después de la agresión,</a:t>
            </a:r>
          </a:p>
          <a:p>
            <a:pPr algn="ctr" eaLnBrk="1" hangingPunct="1"/>
            <a:r>
              <a:rPr lang="es-ES_tradnl" altLang="es-MX" sz="1000"/>
              <a:t>la tensión desaparece en el </a:t>
            </a:r>
          </a:p>
          <a:p>
            <a:pPr algn="ctr" eaLnBrk="1" hangingPunct="1"/>
            <a:r>
              <a:rPr lang="es-ES_tradnl" altLang="es-MX" sz="1000"/>
              <a:t>agresor</a:t>
            </a:r>
          </a:p>
          <a:p>
            <a:pPr algn="ctr" eaLnBrk="1" hangingPunct="1">
              <a:buFontTx/>
              <a:buChar char="•"/>
            </a:pPr>
            <a:r>
              <a:rPr lang="es-ES_tradnl" altLang="es-MX" sz="1000"/>
              <a:t>Si llega la policía, él se encuentra</a:t>
            </a:r>
          </a:p>
          <a:p>
            <a:pPr algn="ctr" eaLnBrk="1" hangingPunct="1"/>
            <a:r>
              <a:rPr lang="es-ES_tradnl" altLang="es-MX" sz="1000"/>
              <a:t>Calmado y relajado</a:t>
            </a:r>
          </a:p>
        </p:txBody>
      </p:sp>
      <p:pic>
        <p:nvPicPr>
          <p:cNvPr id="1047" name="Picture 23" descr="16-Hombre-y-mujer-24-x-16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1" y="2133600"/>
            <a:ext cx="1800225" cy="119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8" name="Line 24"/>
          <p:cNvSpPr>
            <a:spLocks noChangeShapeType="1"/>
          </p:cNvSpPr>
          <p:nvPr/>
        </p:nvSpPr>
        <p:spPr bwMode="auto">
          <a:xfrm>
            <a:off x="7391400" y="4149725"/>
            <a:ext cx="1009650" cy="1150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049" name="Line 25"/>
          <p:cNvSpPr>
            <a:spLocks noChangeShapeType="1"/>
          </p:cNvSpPr>
          <p:nvPr/>
        </p:nvSpPr>
        <p:spPr bwMode="auto">
          <a:xfrm flipV="1">
            <a:off x="5951538" y="1916114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050" name="Line 26"/>
          <p:cNvSpPr>
            <a:spLocks noChangeShapeType="1"/>
          </p:cNvSpPr>
          <p:nvPr/>
        </p:nvSpPr>
        <p:spPr bwMode="auto">
          <a:xfrm>
            <a:off x="7464426" y="3933825"/>
            <a:ext cx="1152525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051" name="Line 27"/>
          <p:cNvSpPr>
            <a:spLocks noChangeShapeType="1"/>
          </p:cNvSpPr>
          <p:nvPr/>
        </p:nvSpPr>
        <p:spPr bwMode="auto">
          <a:xfrm flipH="1">
            <a:off x="4008438" y="4149725"/>
            <a:ext cx="792162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636345" y="259557"/>
            <a:ext cx="2913680" cy="654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16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_tradnl" sz="3200" b="1" dirty="0" smtClean="0"/>
              <a:t/>
            </a:r>
            <a:br>
              <a:rPr lang="es-ES_tradnl" sz="3200" b="1" dirty="0" smtClean="0"/>
            </a:br>
            <a:r>
              <a:rPr lang="es-ES_tradnl" sz="3200" b="1" dirty="0"/>
              <a:t/>
            </a:r>
            <a:br>
              <a:rPr lang="es-ES_tradnl" sz="3200" b="1" dirty="0"/>
            </a:br>
            <a:r>
              <a:rPr lang="es-ES_tradnl" sz="3200" b="1" dirty="0" smtClean="0">
                <a:solidFill>
                  <a:srgbClr val="7030A0"/>
                </a:solidFill>
              </a:rPr>
              <a:t>Orientación </a:t>
            </a:r>
            <a:r>
              <a:rPr lang="es-ES_tradnl" sz="3200" b="1" dirty="0">
                <a:solidFill>
                  <a:srgbClr val="7030A0"/>
                </a:solidFill>
              </a:rPr>
              <a:t>y asesoría jurídica, psicológica y de trabajo social </a:t>
            </a:r>
            <a:r>
              <a:rPr lang="es-MX" sz="3500" b="1" dirty="0"/>
              <a:t/>
            </a:r>
            <a:br>
              <a:rPr lang="es-MX" sz="3500" b="1" dirty="0"/>
            </a:br>
            <a:endParaRPr lang="es-MX" sz="35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5347447" cy="4440704"/>
          </a:xfrm>
        </p:spPr>
        <p:txBody>
          <a:bodyPr/>
          <a:lstStyle/>
          <a:p>
            <a:r>
              <a:rPr lang="es-MX" b="1" i="1" dirty="0" smtClean="0"/>
              <a:t>A) trabajo social</a:t>
            </a:r>
          </a:p>
          <a:p>
            <a:pPr marL="0" indent="0" algn="just">
              <a:buNone/>
            </a:pPr>
            <a:r>
              <a:rPr lang="es-ES_tradnl" dirty="0" smtClean="0"/>
              <a:t>Realiza las </a:t>
            </a:r>
            <a:r>
              <a:rPr lang="es-ES_tradnl" dirty="0"/>
              <a:t>gestiones requeridas por la usuaria ante instituciones públicas y/o privadas,  activando todas las redes de apoyo necesarias para cubrir la solicitud de la misma, ofreciendo alternativas que promuevan el desarrollo de sus capacidades, de manera individual y grupal.</a:t>
            </a:r>
            <a:endParaRPr lang="es-MX" dirty="0"/>
          </a:p>
          <a:p>
            <a:pPr algn="ctr"/>
            <a:endParaRPr lang="es-MX" b="1" i="1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8219" y="2420471"/>
            <a:ext cx="4300373" cy="3025588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591" y="150006"/>
            <a:ext cx="3907875" cy="87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0010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3200" b="1" dirty="0" smtClean="0"/>
              <a:t/>
            </a:r>
            <a:br>
              <a:rPr lang="es-ES_tradnl" sz="3200" b="1" dirty="0" smtClean="0"/>
            </a:br>
            <a:r>
              <a:rPr lang="es-ES_tradnl" sz="3200" b="1" dirty="0" smtClean="0">
                <a:solidFill>
                  <a:srgbClr val="7030A0"/>
                </a:solidFill>
              </a:rPr>
              <a:t>Orientación </a:t>
            </a:r>
            <a:r>
              <a:rPr lang="es-ES_tradnl" sz="3200" b="1" dirty="0">
                <a:solidFill>
                  <a:srgbClr val="7030A0"/>
                </a:solidFill>
              </a:rPr>
              <a:t>y asesoría jurídica, psicológica y de trabajo social</a:t>
            </a:r>
            <a:endParaRPr lang="es-MX" sz="3200" dirty="0">
              <a:solidFill>
                <a:srgbClr val="7030A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690688"/>
            <a:ext cx="7606553" cy="4669771"/>
          </a:xfrm>
        </p:spPr>
        <p:txBody>
          <a:bodyPr>
            <a:normAutofit fontScale="77500" lnSpcReduction="20000"/>
          </a:bodyPr>
          <a:lstStyle/>
          <a:p>
            <a:r>
              <a:rPr lang="es-MX" b="1" i="1" dirty="0"/>
              <a:t>Psicológica</a:t>
            </a:r>
            <a:endParaRPr lang="es-MX" dirty="0"/>
          </a:p>
          <a:p>
            <a:pPr marL="0" indent="0">
              <a:buNone/>
            </a:pPr>
            <a:r>
              <a:rPr lang="es-MX" dirty="0" smtClean="0"/>
              <a:t>Es </a:t>
            </a:r>
            <a:r>
              <a:rPr lang="es-MX" dirty="0"/>
              <a:t>un espacio de escucha confidencial para las usuarias que así lo solicitan, donde pueden plantear diversos aspectos personales: emociones, conductas, pensamientos, situaciones de violencia u otros, que interfieren en su desarrollo y estabilidad emocional.</a:t>
            </a:r>
          </a:p>
          <a:p>
            <a:pPr marL="0" indent="0">
              <a:buNone/>
            </a:pPr>
            <a:r>
              <a:rPr lang="es-MX" dirty="0"/>
              <a:t> </a:t>
            </a:r>
            <a:r>
              <a:rPr lang="es-MX" dirty="0" smtClean="0"/>
              <a:t>Se </a:t>
            </a:r>
            <a:r>
              <a:rPr lang="es-MX" dirty="0"/>
              <a:t>analiza en tres niveles:  </a:t>
            </a:r>
          </a:p>
          <a:p>
            <a:pPr lvl="0"/>
            <a:r>
              <a:rPr lang="es-MX" dirty="0"/>
              <a:t>Estados emocionales como agresión, ansiedad, estrés, depresión, otros. </a:t>
            </a:r>
          </a:p>
          <a:p>
            <a:pPr lvl="0"/>
            <a:r>
              <a:rPr lang="es-MX" dirty="0"/>
              <a:t>Dificultades en las relaciones interpersonales a nivel social, familiar, de pareja, otros.</a:t>
            </a:r>
          </a:p>
          <a:p>
            <a:pPr lvl="0"/>
            <a:r>
              <a:rPr lang="es-MX" dirty="0"/>
              <a:t>Otras variables psicológicas que afecten el desempeño y bienestar de la persona como adicciones, trastornos de la conducta alimenticia, sexualidad, autoestima, otras.</a:t>
            </a:r>
          </a:p>
          <a:p>
            <a:pPr marL="0" indent="0">
              <a:buNone/>
            </a:pPr>
            <a:r>
              <a:rPr lang="es-MX" dirty="0"/>
              <a:t> </a:t>
            </a:r>
          </a:p>
          <a:p>
            <a:endParaRPr lang="es-MX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82801" y="3016251"/>
            <a:ext cx="3051364" cy="2483595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601" y="150007"/>
            <a:ext cx="3907875" cy="87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020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sz="3200" b="1" dirty="0" smtClean="0"/>
              <a:t/>
            </a:r>
            <a:br>
              <a:rPr lang="es-ES_tradnl" sz="3200" b="1" dirty="0" smtClean="0"/>
            </a:br>
            <a:r>
              <a:rPr lang="es-ES_tradnl" sz="3200" b="1" dirty="0"/>
              <a:t/>
            </a:r>
            <a:br>
              <a:rPr lang="es-ES_tradnl" sz="3200" b="1" dirty="0"/>
            </a:br>
            <a:r>
              <a:rPr lang="es-ES_tradnl" sz="3200" b="1" dirty="0" smtClean="0">
                <a:solidFill>
                  <a:srgbClr val="7030A0"/>
                </a:solidFill>
              </a:rPr>
              <a:t>Orientación </a:t>
            </a:r>
            <a:r>
              <a:rPr lang="es-ES_tradnl" sz="3200" b="1" dirty="0">
                <a:solidFill>
                  <a:srgbClr val="7030A0"/>
                </a:solidFill>
              </a:rPr>
              <a:t>y asesoría jurídica, psicológica y de trabajo social </a:t>
            </a:r>
            <a:r>
              <a:rPr lang="es-MX" sz="3500" b="1" dirty="0"/>
              <a:t/>
            </a:r>
            <a:br>
              <a:rPr lang="es-MX" sz="3500" b="1" dirty="0"/>
            </a:br>
            <a:endParaRPr lang="es-MX" sz="32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6302188" cy="4481046"/>
          </a:xfrm>
        </p:spPr>
        <p:txBody>
          <a:bodyPr/>
          <a:lstStyle/>
          <a:p>
            <a:r>
              <a:rPr lang="es-MX" b="1" i="1" dirty="0"/>
              <a:t>Jurídica</a:t>
            </a:r>
            <a:endParaRPr lang="es-MX" dirty="0"/>
          </a:p>
          <a:p>
            <a:pPr marL="0" indent="0" algn="just">
              <a:buNone/>
            </a:pPr>
            <a:r>
              <a:rPr lang="es-MX" dirty="0"/>
              <a:t>I</a:t>
            </a:r>
            <a:r>
              <a:rPr lang="es-MX" dirty="0" smtClean="0"/>
              <a:t>nformar </a:t>
            </a:r>
            <a:r>
              <a:rPr lang="es-MX" dirty="0"/>
              <a:t>con perspectiva de género a las usuarias, la situación legal en la que encuadra su problemática, dándoles a conocer las diversas acciones que jurídicamente pueden ejercitar, los procedimientos legales, sus alcances y resultados; con la finalidad de que estén en condiciones de tomar una decisión en torno a su proceder.</a:t>
            </a:r>
          </a:p>
          <a:p>
            <a:endParaRPr lang="es-MX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09329" y="2581835"/>
            <a:ext cx="3944471" cy="3402105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30188"/>
            <a:ext cx="3907875" cy="87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5038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66134"/>
          </a:xfrm>
        </p:spPr>
        <p:txBody>
          <a:bodyPr/>
          <a:lstStyle/>
          <a:p>
            <a:r>
              <a:rPr lang="es-MX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Principios del acompañamiento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667436"/>
            <a:ext cx="10515600" cy="4787152"/>
          </a:xfrm>
        </p:spPr>
        <p:txBody>
          <a:bodyPr>
            <a:normAutofit fontScale="77500" lnSpcReduction="2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s-MX" dirty="0" smtClean="0"/>
              <a:t>Brindar </a:t>
            </a:r>
            <a:r>
              <a:rPr lang="es-MX" dirty="0"/>
              <a:t>atención, oportuna e inmediata especializada y confidencial, con calidez y empatía, a las demandas, necesidades, denuncias y solicitudes expresadas por las mujeres que solicitan los servicios de atención.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MX" dirty="0" smtClean="0">
                <a:solidFill>
                  <a:srgbClr val="C00000"/>
                </a:solidFill>
              </a:rPr>
              <a:t>Creer </a:t>
            </a:r>
            <a:r>
              <a:rPr lang="es-MX" dirty="0">
                <a:solidFill>
                  <a:srgbClr val="C00000"/>
                </a:solidFill>
              </a:rPr>
              <a:t>en el dicho de las víctimas.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MX" dirty="0" smtClean="0"/>
              <a:t>Valorar </a:t>
            </a:r>
            <a:r>
              <a:rPr lang="es-MX" dirty="0"/>
              <a:t>el nivel de riesgo que enfrenta la víctima de violencia (alto, medio o bajo).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MX" dirty="0" smtClean="0"/>
              <a:t>Referir </a:t>
            </a:r>
            <a:r>
              <a:rPr lang="es-MX" dirty="0"/>
              <a:t>personalmente el caso a la instancia correspondiente, y acompañar a la usuaria hasta asegurarse que está siendo atendida como corresponde.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MX" dirty="0" smtClean="0"/>
              <a:t>Proporcionar </a:t>
            </a:r>
            <a:r>
              <a:rPr lang="es-MX" dirty="0"/>
              <a:t>información pronta y veraz, que le permita a las mujeres la toma de decisiones, acordes al respeto de su tiempo y estado emocional sin generar falsas expectativas, esto es, trazar una ruta crítica de acuerdo a las necesidades manifestadas y a los recursos de apoyo con que cuente.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MX" dirty="0" smtClean="0">
                <a:solidFill>
                  <a:srgbClr val="C00000"/>
                </a:solidFill>
              </a:rPr>
              <a:t>Respetar </a:t>
            </a:r>
            <a:r>
              <a:rPr lang="es-MX" dirty="0">
                <a:solidFill>
                  <a:srgbClr val="C00000"/>
                </a:solidFill>
              </a:rPr>
              <a:t>las decisiones de las víctimas.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MX" dirty="0" smtClean="0"/>
              <a:t>Entender </a:t>
            </a:r>
            <a:r>
              <a:rPr lang="es-MX" dirty="0"/>
              <a:t>que las víctimas son mujeres que, al momento de acudir a un centro de atención, iniciaron un proceso de transformación que les permitirá conseguir cambios permanentes y la posibilidad de dar un nuevo significado a su proyecto de vida, fuera de la condición de violencia vivida.</a:t>
            </a:r>
          </a:p>
          <a:p>
            <a:pPr algn="just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796498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1400</TotalTime>
  <Words>630</Words>
  <Application>Microsoft Office PowerPoint</Application>
  <PresentationFormat>Panorámica</PresentationFormat>
  <Paragraphs>92</Paragraphs>
  <Slides>11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Gandhi Sans</vt:lpstr>
      <vt:lpstr>Neo Sans Pro</vt:lpstr>
      <vt:lpstr>Tahoma</vt:lpstr>
      <vt:lpstr>Wingdings</vt:lpstr>
      <vt:lpstr>Tema de Office</vt:lpstr>
      <vt:lpstr>ATENCIÓN A MUJERES EN SITUACION DE VIOLENCIA</vt:lpstr>
      <vt:lpstr>Presentación de PowerPoint</vt:lpstr>
      <vt:lpstr>Presentación de PowerPoint</vt:lpstr>
      <vt:lpstr>                                   Fases del proceso</vt:lpstr>
      <vt:lpstr>Presentación de PowerPoint</vt:lpstr>
      <vt:lpstr>  Orientación y asesoría jurídica, psicológica y de trabajo social  </vt:lpstr>
      <vt:lpstr> Orientación y asesoría jurídica, psicológica y de trabajo social</vt:lpstr>
      <vt:lpstr>  Orientación y asesoría jurídica, psicológica y de trabajo social  </vt:lpstr>
      <vt:lpstr>Principios del acompañamiento</vt:lpstr>
      <vt:lpstr>Los criterios para proporcionar el servicio de acompañamiento 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Delitos de Género y  Órdenes de Protección</dc:title>
  <dc:creator>IVM 10</dc:creator>
  <cp:lastModifiedBy>Claudia</cp:lastModifiedBy>
  <cp:revision>70</cp:revision>
  <dcterms:created xsi:type="dcterms:W3CDTF">2017-05-17T17:30:44Z</dcterms:created>
  <dcterms:modified xsi:type="dcterms:W3CDTF">2018-02-21T21:55:25Z</dcterms:modified>
</cp:coreProperties>
</file>