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Lst>
  <p:notesMasterIdLst>
    <p:notesMasterId r:id="rId38"/>
  </p:notesMasterIdLst>
  <p:sldIdLst>
    <p:sldId id="293" r:id="rId2"/>
    <p:sldId id="281" r:id="rId3"/>
    <p:sldId id="347" r:id="rId4"/>
    <p:sldId id="349" r:id="rId5"/>
    <p:sldId id="306" r:id="rId6"/>
    <p:sldId id="307" r:id="rId7"/>
    <p:sldId id="308" r:id="rId8"/>
    <p:sldId id="304" r:id="rId9"/>
    <p:sldId id="305" r:id="rId10"/>
    <p:sldId id="312" r:id="rId11"/>
    <p:sldId id="283" r:id="rId12"/>
    <p:sldId id="296" r:id="rId13"/>
    <p:sldId id="299" r:id="rId14"/>
    <p:sldId id="300" r:id="rId15"/>
    <p:sldId id="301" r:id="rId16"/>
    <p:sldId id="315" r:id="rId17"/>
    <p:sldId id="316" r:id="rId18"/>
    <p:sldId id="317" r:id="rId19"/>
    <p:sldId id="323" r:id="rId20"/>
    <p:sldId id="325" r:id="rId21"/>
    <p:sldId id="326" r:id="rId22"/>
    <p:sldId id="329" r:id="rId23"/>
    <p:sldId id="328" r:id="rId24"/>
    <p:sldId id="330" r:id="rId25"/>
    <p:sldId id="337" r:id="rId26"/>
    <p:sldId id="339" r:id="rId27"/>
    <p:sldId id="336" r:id="rId28"/>
    <p:sldId id="352" r:id="rId29"/>
    <p:sldId id="338" r:id="rId30"/>
    <p:sldId id="340" r:id="rId31"/>
    <p:sldId id="341" r:id="rId32"/>
    <p:sldId id="342" r:id="rId33"/>
    <p:sldId id="343" r:id="rId34"/>
    <p:sldId id="334" r:id="rId35"/>
    <p:sldId id="335" r:id="rId36"/>
    <p:sldId id="294" r:id="rId37"/>
  </p:sldIdLst>
  <p:sldSz cx="10799763" cy="6858000"/>
  <p:notesSz cx="7010400" cy="92964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291EB8"/>
    <a:srgbClr val="1912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36" autoAdjust="0"/>
    <p:restoredTop sz="94364" autoAdjust="0"/>
  </p:normalViewPr>
  <p:slideViewPr>
    <p:cSldViewPr snapToGrid="0" snapToObjects="1">
      <p:cViewPr varScale="1">
        <p:scale>
          <a:sx n="49" d="100"/>
          <a:sy n="49" d="100"/>
        </p:scale>
        <p:origin x="1392" y="50"/>
      </p:cViewPr>
      <p:guideLst>
        <p:guide orient="horz" pos="2160"/>
        <p:guide pos="34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0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8FD9B57-7EFB-4817-8FFD-7D3C13C9B8C0}" type="datetimeFigureOut">
              <a:rPr lang="es-MX" smtClean="0"/>
              <a:t>23/02/2018</a:t>
            </a:fld>
            <a:endParaRPr lang="es-MX"/>
          </a:p>
        </p:txBody>
      </p:sp>
      <p:sp>
        <p:nvSpPr>
          <p:cNvPr id="4" name="Marcador de imagen de diapositiva 3"/>
          <p:cNvSpPr>
            <a:spLocks noGrp="1" noRot="1" noChangeAspect="1"/>
          </p:cNvSpPr>
          <p:nvPr>
            <p:ph type="sldImg" idx="2"/>
          </p:nvPr>
        </p:nvSpPr>
        <p:spPr>
          <a:xfrm>
            <a:off x="1035050" y="1162050"/>
            <a:ext cx="4940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09B0FB5-8BD9-4D50-A4FE-EC22703ED9FA}" type="slidenum">
              <a:rPr lang="es-MX" smtClean="0"/>
              <a:t>‹Nº›</a:t>
            </a:fld>
            <a:endParaRPr lang="es-MX"/>
          </a:p>
        </p:txBody>
      </p:sp>
    </p:spTree>
    <p:extLst>
      <p:ext uri="{BB962C8B-B14F-4D97-AF65-F5344CB8AC3E}">
        <p14:creationId xmlns:p14="http://schemas.microsoft.com/office/powerpoint/2010/main" val="1520989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409B0FB5-8BD9-4D50-A4FE-EC22703ED9FA}" type="slidenum">
              <a:rPr lang="es-MX" smtClean="0"/>
              <a:t>10</a:t>
            </a:fld>
            <a:endParaRPr lang="es-MX"/>
          </a:p>
        </p:txBody>
      </p:sp>
    </p:spTree>
    <p:extLst>
      <p:ext uri="{BB962C8B-B14F-4D97-AF65-F5344CB8AC3E}">
        <p14:creationId xmlns:p14="http://schemas.microsoft.com/office/powerpoint/2010/main" val="235419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409B0FB5-8BD9-4D50-A4FE-EC22703ED9FA}" type="slidenum">
              <a:rPr lang="es-MX" smtClean="0"/>
              <a:t>11</a:t>
            </a:fld>
            <a:endParaRPr lang="es-MX"/>
          </a:p>
        </p:txBody>
      </p:sp>
    </p:spTree>
    <p:extLst>
      <p:ext uri="{BB962C8B-B14F-4D97-AF65-F5344CB8AC3E}">
        <p14:creationId xmlns:p14="http://schemas.microsoft.com/office/powerpoint/2010/main" val="1982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0799763"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334971" y="2404534"/>
            <a:ext cx="6880009" cy="1646302"/>
          </a:xfrm>
        </p:spPr>
        <p:txBody>
          <a:bodyPr anchor="b">
            <a:noAutofit/>
          </a:bodyPr>
          <a:lstStyle>
            <a:lvl1pPr algn="r">
              <a:defRPr sz="4783">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34971" y="4050834"/>
            <a:ext cx="6880009" cy="1096899"/>
          </a:xfrm>
        </p:spPr>
        <p:txBody>
          <a:bodyPr anchor="t"/>
          <a:lstStyle>
            <a:lvl1pPr marL="0" indent="0" algn="r">
              <a:buNone/>
              <a:defRPr>
                <a:solidFill>
                  <a:schemeClr val="tx1">
                    <a:lumMod val="50000"/>
                    <a:lumOff val="50000"/>
                  </a:schemeClr>
                </a:solidFill>
              </a:defRPr>
            </a:lvl1pPr>
            <a:lvl2pPr marL="404988" indent="0" algn="ctr">
              <a:buNone/>
              <a:defRPr>
                <a:solidFill>
                  <a:schemeClr val="tx1">
                    <a:tint val="75000"/>
                  </a:schemeClr>
                </a:solidFill>
              </a:defRPr>
            </a:lvl2pPr>
            <a:lvl3pPr marL="809976" indent="0" algn="ctr">
              <a:buNone/>
              <a:defRPr>
                <a:solidFill>
                  <a:schemeClr val="tx1">
                    <a:tint val="75000"/>
                  </a:schemeClr>
                </a:solidFill>
              </a:defRPr>
            </a:lvl3pPr>
            <a:lvl4pPr marL="1214963" indent="0" algn="ctr">
              <a:buNone/>
              <a:defRPr>
                <a:solidFill>
                  <a:schemeClr val="tx1">
                    <a:tint val="75000"/>
                  </a:schemeClr>
                </a:solidFill>
              </a:defRPr>
            </a:lvl4pPr>
            <a:lvl5pPr marL="1619951" indent="0" algn="ctr">
              <a:buNone/>
              <a:defRPr>
                <a:solidFill>
                  <a:schemeClr val="tx1">
                    <a:tint val="75000"/>
                  </a:schemeClr>
                </a:solidFill>
              </a:defRPr>
            </a:lvl5pPr>
            <a:lvl6pPr marL="2024939" indent="0" algn="ctr">
              <a:buNone/>
              <a:defRPr>
                <a:solidFill>
                  <a:schemeClr val="tx1">
                    <a:tint val="75000"/>
                  </a:schemeClr>
                </a:solidFill>
              </a:defRPr>
            </a:lvl6pPr>
            <a:lvl7pPr marL="2429927" indent="0" algn="ctr">
              <a:buNone/>
              <a:defRPr>
                <a:solidFill>
                  <a:schemeClr val="tx1">
                    <a:tint val="75000"/>
                  </a:schemeClr>
                </a:solidFill>
              </a:defRPr>
            </a:lvl7pPr>
            <a:lvl8pPr marL="2834914" indent="0" algn="ctr">
              <a:buNone/>
              <a:defRPr>
                <a:solidFill>
                  <a:schemeClr val="tx1">
                    <a:tint val="75000"/>
                  </a:schemeClr>
                </a:solidFill>
              </a:defRPr>
            </a:lvl8pPr>
            <a:lvl9pPr marL="3239902"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3725535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99988" y="609600"/>
            <a:ext cx="7614992" cy="3403600"/>
          </a:xfrm>
        </p:spPr>
        <p:txBody>
          <a:bodyPr anchor="ctr">
            <a:normAutofit/>
          </a:bodyPr>
          <a:lstStyle>
            <a:lvl1pPr algn="l">
              <a:defRPr sz="3898"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99988" y="4470400"/>
            <a:ext cx="7614992" cy="1570962"/>
          </a:xfrm>
        </p:spPr>
        <p:txBody>
          <a:bodyPr anchor="ctr">
            <a:normAutofit/>
          </a:bodyPr>
          <a:lstStyle>
            <a:lvl1pPr marL="0" indent="0" algn="l">
              <a:buNone/>
              <a:defRPr sz="1594">
                <a:solidFill>
                  <a:schemeClr val="tx1">
                    <a:lumMod val="75000"/>
                    <a:lumOff val="25000"/>
                  </a:schemeClr>
                </a:solidFill>
              </a:defRPr>
            </a:lvl1pPr>
            <a:lvl2pPr marL="404988" indent="0">
              <a:buNone/>
              <a:defRPr sz="1594">
                <a:solidFill>
                  <a:schemeClr val="tx1">
                    <a:tint val="75000"/>
                  </a:schemeClr>
                </a:solidFill>
              </a:defRPr>
            </a:lvl2pPr>
            <a:lvl3pPr marL="809976" indent="0">
              <a:buNone/>
              <a:defRPr sz="1417">
                <a:solidFill>
                  <a:schemeClr val="tx1">
                    <a:tint val="75000"/>
                  </a:schemeClr>
                </a:solidFill>
              </a:defRPr>
            </a:lvl3pPr>
            <a:lvl4pPr marL="1214963" indent="0">
              <a:buNone/>
              <a:defRPr sz="1240">
                <a:solidFill>
                  <a:schemeClr val="tx1">
                    <a:tint val="75000"/>
                  </a:schemeClr>
                </a:solidFill>
              </a:defRPr>
            </a:lvl4pPr>
            <a:lvl5pPr marL="1619951" indent="0">
              <a:buNone/>
              <a:defRPr sz="1240">
                <a:solidFill>
                  <a:schemeClr val="tx1">
                    <a:tint val="75000"/>
                  </a:schemeClr>
                </a:solidFill>
              </a:defRPr>
            </a:lvl5pPr>
            <a:lvl6pPr marL="2024939" indent="0">
              <a:buNone/>
              <a:defRPr sz="1240">
                <a:solidFill>
                  <a:schemeClr val="tx1">
                    <a:tint val="75000"/>
                  </a:schemeClr>
                </a:solidFill>
              </a:defRPr>
            </a:lvl6pPr>
            <a:lvl7pPr marL="2429927" indent="0">
              <a:buNone/>
              <a:defRPr sz="1240">
                <a:solidFill>
                  <a:schemeClr val="tx1">
                    <a:tint val="75000"/>
                  </a:schemeClr>
                </a:solidFill>
              </a:defRPr>
            </a:lvl7pPr>
            <a:lvl8pPr marL="2834914" indent="0">
              <a:buNone/>
              <a:defRPr sz="1240">
                <a:solidFill>
                  <a:schemeClr val="tx1">
                    <a:tint val="75000"/>
                  </a:schemeClr>
                </a:solidFill>
              </a:defRPr>
            </a:lvl8pPr>
            <a:lvl9pPr marL="3239902" indent="0">
              <a:buNone/>
              <a:defRPr sz="124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2845471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24983" y="609600"/>
            <a:ext cx="7169843" cy="3022600"/>
          </a:xfrm>
        </p:spPr>
        <p:txBody>
          <a:bodyPr anchor="ctr">
            <a:normAutofit/>
          </a:bodyPr>
          <a:lstStyle>
            <a:lvl1pPr algn="l">
              <a:defRPr sz="3898"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210136" y="3632200"/>
            <a:ext cx="6399536" cy="381000"/>
          </a:xfrm>
        </p:spPr>
        <p:txBody>
          <a:bodyPr anchor="ctr">
            <a:noAutofit/>
          </a:bodyPr>
          <a:lstStyle>
            <a:lvl1pPr marL="0" indent="0">
              <a:buFontTx/>
              <a:buNone/>
              <a:defRPr sz="1417">
                <a:solidFill>
                  <a:schemeClr val="tx1">
                    <a:lumMod val="50000"/>
                    <a:lumOff val="50000"/>
                  </a:schemeClr>
                </a:solidFill>
              </a:defRPr>
            </a:lvl1pPr>
            <a:lvl2pPr marL="404988" indent="0">
              <a:buFontTx/>
              <a:buNone/>
              <a:defRPr/>
            </a:lvl2pPr>
            <a:lvl3pPr marL="809976" indent="0">
              <a:buFontTx/>
              <a:buNone/>
              <a:defRPr/>
            </a:lvl3pPr>
            <a:lvl4pPr marL="1214963" indent="0">
              <a:buFontTx/>
              <a:buNone/>
              <a:defRPr/>
            </a:lvl4pPr>
            <a:lvl5pPr marL="1619951"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599988" y="4470400"/>
            <a:ext cx="7614992" cy="1570962"/>
          </a:xfrm>
        </p:spPr>
        <p:txBody>
          <a:bodyPr anchor="ctr">
            <a:normAutofit/>
          </a:bodyPr>
          <a:lstStyle>
            <a:lvl1pPr marL="0" indent="0" algn="l">
              <a:buNone/>
              <a:defRPr sz="1594">
                <a:solidFill>
                  <a:schemeClr val="tx1">
                    <a:lumMod val="75000"/>
                    <a:lumOff val="25000"/>
                  </a:schemeClr>
                </a:solidFill>
              </a:defRPr>
            </a:lvl1pPr>
            <a:lvl2pPr marL="404988" indent="0">
              <a:buNone/>
              <a:defRPr sz="1594">
                <a:solidFill>
                  <a:schemeClr val="tx1">
                    <a:tint val="75000"/>
                  </a:schemeClr>
                </a:solidFill>
              </a:defRPr>
            </a:lvl2pPr>
            <a:lvl3pPr marL="809976" indent="0">
              <a:buNone/>
              <a:defRPr sz="1417">
                <a:solidFill>
                  <a:schemeClr val="tx1">
                    <a:tint val="75000"/>
                  </a:schemeClr>
                </a:solidFill>
              </a:defRPr>
            </a:lvl3pPr>
            <a:lvl4pPr marL="1214963" indent="0">
              <a:buNone/>
              <a:defRPr sz="1240">
                <a:solidFill>
                  <a:schemeClr val="tx1">
                    <a:tint val="75000"/>
                  </a:schemeClr>
                </a:solidFill>
              </a:defRPr>
            </a:lvl4pPr>
            <a:lvl5pPr marL="1619951" indent="0">
              <a:buNone/>
              <a:defRPr sz="1240">
                <a:solidFill>
                  <a:schemeClr val="tx1">
                    <a:tint val="75000"/>
                  </a:schemeClr>
                </a:solidFill>
              </a:defRPr>
            </a:lvl5pPr>
            <a:lvl6pPr marL="2024939" indent="0">
              <a:buNone/>
              <a:defRPr sz="1240">
                <a:solidFill>
                  <a:schemeClr val="tx1">
                    <a:tint val="75000"/>
                  </a:schemeClr>
                </a:solidFill>
              </a:defRPr>
            </a:lvl6pPr>
            <a:lvl7pPr marL="2429927" indent="0">
              <a:buNone/>
              <a:defRPr sz="1240">
                <a:solidFill>
                  <a:schemeClr val="tx1">
                    <a:tint val="75000"/>
                  </a:schemeClr>
                </a:solidFill>
              </a:defRPr>
            </a:lvl7pPr>
            <a:lvl8pPr marL="2834914" indent="0">
              <a:buNone/>
              <a:defRPr sz="1240">
                <a:solidFill>
                  <a:schemeClr val="tx1">
                    <a:tint val="75000"/>
                  </a:schemeClr>
                </a:solidFill>
              </a:defRPr>
            </a:lvl8pPr>
            <a:lvl9pPr marL="3239902" indent="0">
              <a:buNone/>
              <a:defRPr sz="124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
        <p:nvSpPr>
          <p:cNvPr id="20" name="TextBox 19"/>
          <p:cNvSpPr txBox="1"/>
          <p:nvPr/>
        </p:nvSpPr>
        <p:spPr>
          <a:xfrm>
            <a:off x="479992" y="790378"/>
            <a:ext cx="539988" cy="584776"/>
          </a:xfrm>
          <a:prstGeom prst="rect">
            <a:avLst/>
          </a:prstGeom>
        </p:spPr>
        <p:txBody>
          <a:bodyPr vert="horz" lIns="80998" tIns="40499" rIns="80998" bIns="40499" rtlCol="0" anchor="ctr">
            <a:noAutofit/>
          </a:bodyPr>
          <a:lstStyle/>
          <a:p>
            <a:pPr lvl="0"/>
            <a:r>
              <a:rPr lang="en-US" sz="7086"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7877494" y="2886556"/>
            <a:ext cx="539988" cy="584776"/>
          </a:xfrm>
          <a:prstGeom prst="rect">
            <a:avLst/>
          </a:prstGeom>
        </p:spPr>
        <p:txBody>
          <a:bodyPr vert="horz" lIns="80998" tIns="40499" rIns="80998" bIns="40499" rtlCol="0" anchor="ctr">
            <a:noAutofit/>
          </a:bodyPr>
          <a:lstStyle/>
          <a:p>
            <a:pPr lvl="0"/>
            <a:r>
              <a:rPr lang="en-US" sz="7086" baseline="0" dirty="0">
                <a:ln w="3175" cmpd="sng">
                  <a:noFill/>
                </a:ln>
                <a:solidFill>
                  <a:schemeClr val="accent1">
                    <a:lumMod val="60000"/>
                    <a:lumOff val="40000"/>
                  </a:schemeClr>
                </a:solidFill>
                <a:latin typeface="Arial"/>
              </a:rPr>
              <a:t>”</a:t>
            </a:r>
            <a:endParaRPr lang="en-US" sz="1594" dirty="0">
              <a:solidFill>
                <a:schemeClr val="accent1">
                  <a:lumMod val="60000"/>
                  <a:lumOff val="40000"/>
                </a:schemeClr>
              </a:solidFill>
              <a:latin typeface="Arial"/>
            </a:endParaRPr>
          </a:p>
        </p:txBody>
      </p:sp>
    </p:spTree>
    <p:extLst>
      <p:ext uri="{BB962C8B-B14F-4D97-AF65-F5344CB8AC3E}">
        <p14:creationId xmlns:p14="http://schemas.microsoft.com/office/powerpoint/2010/main" val="289082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99988" y="1931988"/>
            <a:ext cx="7614992" cy="2595460"/>
          </a:xfrm>
        </p:spPr>
        <p:txBody>
          <a:bodyPr anchor="b">
            <a:normAutofit/>
          </a:bodyPr>
          <a:lstStyle>
            <a:lvl1pPr algn="l">
              <a:defRPr sz="3898"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99988" y="4527448"/>
            <a:ext cx="7614992" cy="1513914"/>
          </a:xfrm>
        </p:spPr>
        <p:txBody>
          <a:bodyPr anchor="t">
            <a:normAutofit/>
          </a:bodyPr>
          <a:lstStyle>
            <a:lvl1pPr marL="0" indent="0" algn="l">
              <a:buNone/>
              <a:defRPr sz="1594">
                <a:solidFill>
                  <a:schemeClr val="tx1">
                    <a:lumMod val="75000"/>
                    <a:lumOff val="25000"/>
                  </a:schemeClr>
                </a:solidFill>
              </a:defRPr>
            </a:lvl1pPr>
            <a:lvl2pPr marL="404988" indent="0">
              <a:buNone/>
              <a:defRPr sz="1594">
                <a:solidFill>
                  <a:schemeClr val="tx1">
                    <a:tint val="75000"/>
                  </a:schemeClr>
                </a:solidFill>
              </a:defRPr>
            </a:lvl2pPr>
            <a:lvl3pPr marL="809976" indent="0">
              <a:buNone/>
              <a:defRPr sz="1417">
                <a:solidFill>
                  <a:schemeClr val="tx1">
                    <a:tint val="75000"/>
                  </a:schemeClr>
                </a:solidFill>
              </a:defRPr>
            </a:lvl3pPr>
            <a:lvl4pPr marL="1214963" indent="0">
              <a:buNone/>
              <a:defRPr sz="1240">
                <a:solidFill>
                  <a:schemeClr val="tx1">
                    <a:tint val="75000"/>
                  </a:schemeClr>
                </a:solidFill>
              </a:defRPr>
            </a:lvl4pPr>
            <a:lvl5pPr marL="1619951" indent="0">
              <a:buNone/>
              <a:defRPr sz="1240">
                <a:solidFill>
                  <a:schemeClr val="tx1">
                    <a:tint val="75000"/>
                  </a:schemeClr>
                </a:solidFill>
              </a:defRPr>
            </a:lvl5pPr>
            <a:lvl6pPr marL="2024939" indent="0">
              <a:buNone/>
              <a:defRPr sz="1240">
                <a:solidFill>
                  <a:schemeClr val="tx1">
                    <a:tint val="75000"/>
                  </a:schemeClr>
                </a:solidFill>
              </a:defRPr>
            </a:lvl6pPr>
            <a:lvl7pPr marL="2429927" indent="0">
              <a:buNone/>
              <a:defRPr sz="1240">
                <a:solidFill>
                  <a:schemeClr val="tx1">
                    <a:tint val="75000"/>
                  </a:schemeClr>
                </a:solidFill>
              </a:defRPr>
            </a:lvl7pPr>
            <a:lvl8pPr marL="2834914" indent="0">
              <a:buNone/>
              <a:defRPr sz="1240">
                <a:solidFill>
                  <a:schemeClr val="tx1">
                    <a:tint val="75000"/>
                  </a:schemeClr>
                </a:solidFill>
              </a:defRPr>
            </a:lvl8pPr>
            <a:lvl9pPr marL="3239902" indent="0">
              <a:buNone/>
              <a:defRPr sz="124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2440892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24983" y="609600"/>
            <a:ext cx="7169843" cy="3022600"/>
          </a:xfrm>
        </p:spPr>
        <p:txBody>
          <a:bodyPr anchor="ctr">
            <a:normAutofit/>
          </a:bodyPr>
          <a:lstStyle>
            <a:lvl1pPr algn="l">
              <a:defRPr sz="3898"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599986" y="4013200"/>
            <a:ext cx="7614992" cy="514248"/>
          </a:xfrm>
        </p:spPr>
        <p:txBody>
          <a:bodyPr anchor="b">
            <a:noAutofit/>
          </a:bodyPr>
          <a:lstStyle>
            <a:lvl1pPr marL="0" indent="0">
              <a:buFontTx/>
              <a:buNone/>
              <a:defRPr sz="2126">
                <a:solidFill>
                  <a:schemeClr val="tx1">
                    <a:lumMod val="75000"/>
                    <a:lumOff val="25000"/>
                  </a:schemeClr>
                </a:solidFill>
              </a:defRPr>
            </a:lvl1pPr>
            <a:lvl2pPr marL="404988" indent="0">
              <a:buFontTx/>
              <a:buNone/>
              <a:defRPr/>
            </a:lvl2pPr>
            <a:lvl3pPr marL="809976" indent="0">
              <a:buFontTx/>
              <a:buNone/>
              <a:defRPr/>
            </a:lvl3pPr>
            <a:lvl4pPr marL="1214963" indent="0">
              <a:buFontTx/>
              <a:buNone/>
              <a:defRPr/>
            </a:lvl4pPr>
            <a:lvl5pPr marL="1619951"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599988" y="4527448"/>
            <a:ext cx="7614992" cy="1513914"/>
          </a:xfrm>
        </p:spPr>
        <p:txBody>
          <a:bodyPr anchor="t">
            <a:normAutofit/>
          </a:bodyPr>
          <a:lstStyle>
            <a:lvl1pPr marL="0" indent="0" algn="l">
              <a:buNone/>
              <a:defRPr sz="1594">
                <a:solidFill>
                  <a:schemeClr val="tx1">
                    <a:lumMod val="50000"/>
                    <a:lumOff val="50000"/>
                  </a:schemeClr>
                </a:solidFill>
              </a:defRPr>
            </a:lvl1pPr>
            <a:lvl2pPr marL="404988" indent="0">
              <a:buNone/>
              <a:defRPr sz="1594">
                <a:solidFill>
                  <a:schemeClr val="tx1">
                    <a:tint val="75000"/>
                  </a:schemeClr>
                </a:solidFill>
              </a:defRPr>
            </a:lvl2pPr>
            <a:lvl3pPr marL="809976" indent="0">
              <a:buNone/>
              <a:defRPr sz="1417">
                <a:solidFill>
                  <a:schemeClr val="tx1">
                    <a:tint val="75000"/>
                  </a:schemeClr>
                </a:solidFill>
              </a:defRPr>
            </a:lvl3pPr>
            <a:lvl4pPr marL="1214963" indent="0">
              <a:buNone/>
              <a:defRPr sz="1240">
                <a:solidFill>
                  <a:schemeClr val="tx1">
                    <a:tint val="75000"/>
                  </a:schemeClr>
                </a:solidFill>
              </a:defRPr>
            </a:lvl4pPr>
            <a:lvl5pPr marL="1619951" indent="0">
              <a:buNone/>
              <a:defRPr sz="1240">
                <a:solidFill>
                  <a:schemeClr val="tx1">
                    <a:tint val="75000"/>
                  </a:schemeClr>
                </a:solidFill>
              </a:defRPr>
            </a:lvl5pPr>
            <a:lvl6pPr marL="2024939" indent="0">
              <a:buNone/>
              <a:defRPr sz="1240">
                <a:solidFill>
                  <a:schemeClr val="tx1">
                    <a:tint val="75000"/>
                  </a:schemeClr>
                </a:solidFill>
              </a:defRPr>
            </a:lvl6pPr>
            <a:lvl7pPr marL="2429927" indent="0">
              <a:buNone/>
              <a:defRPr sz="1240">
                <a:solidFill>
                  <a:schemeClr val="tx1">
                    <a:tint val="75000"/>
                  </a:schemeClr>
                </a:solidFill>
              </a:defRPr>
            </a:lvl7pPr>
            <a:lvl8pPr marL="2834914" indent="0">
              <a:buNone/>
              <a:defRPr sz="1240">
                <a:solidFill>
                  <a:schemeClr val="tx1">
                    <a:tint val="75000"/>
                  </a:schemeClr>
                </a:solidFill>
              </a:defRPr>
            </a:lvl8pPr>
            <a:lvl9pPr marL="3239902" indent="0">
              <a:buNone/>
              <a:defRPr sz="124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
        <p:nvSpPr>
          <p:cNvPr id="24" name="TextBox 23"/>
          <p:cNvSpPr txBox="1"/>
          <p:nvPr/>
        </p:nvSpPr>
        <p:spPr>
          <a:xfrm>
            <a:off x="479992" y="790378"/>
            <a:ext cx="539988" cy="584776"/>
          </a:xfrm>
          <a:prstGeom prst="rect">
            <a:avLst/>
          </a:prstGeom>
        </p:spPr>
        <p:txBody>
          <a:bodyPr vert="horz" lIns="80998" tIns="40499" rIns="80998" bIns="40499" rtlCol="0" anchor="ctr">
            <a:noAutofit/>
          </a:bodyPr>
          <a:lstStyle/>
          <a:p>
            <a:pPr lvl="0"/>
            <a:r>
              <a:rPr lang="en-US" sz="708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877494" y="2886556"/>
            <a:ext cx="539988" cy="584776"/>
          </a:xfrm>
          <a:prstGeom prst="rect">
            <a:avLst/>
          </a:prstGeom>
        </p:spPr>
        <p:txBody>
          <a:bodyPr vert="horz" lIns="80998" tIns="40499" rIns="80998" bIns="40499" rtlCol="0" anchor="ctr">
            <a:noAutofit/>
          </a:bodyPr>
          <a:lstStyle/>
          <a:p>
            <a:pPr lvl="0"/>
            <a:r>
              <a:rPr lang="en-US" sz="708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72430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07486" y="609600"/>
            <a:ext cx="7607493" cy="3022600"/>
          </a:xfrm>
        </p:spPr>
        <p:txBody>
          <a:bodyPr anchor="ctr">
            <a:normAutofit/>
          </a:bodyPr>
          <a:lstStyle>
            <a:lvl1pPr algn="l">
              <a:defRPr sz="3898"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599986" y="4013200"/>
            <a:ext cx="7614992" cy="514248"/>
          </a:xfrm>
        </p:spPr>
        <p:txBody>
          <a:bodyPr anchor="b">
            <a:noAutofit/>
          </a:bodyPr>
          <a:lstStyle>
            <a:lvl1pPr marL="0" indent="0">
              <a:buFontTx/>
              <a:buNone/>
              <a:defRPr sz="2126">
                <a:solidFill>
                  <a:schemeClr val="accent1"/>
                </a:solidFill>
              </a:defRPr>
            </a:lvl1pPr>
            <a:lvl2pPr marL="404988" indent="0">
              <a:buFontTx/>
              <a:buNone/>
              <a:defRPr/>
            </a:lvl2pPr>
            <a:lvl3pPr marL="809976" indent="0">
              <a:buFontTx/>
              <a:buNone/>
              <a:defRPr/>
            </a:lvl3pPr>
            <a:lvl4pPr marL="1214963" indent="0">
              <a:buFontTx/>
              <a:buNone/>
              <a:defRPr/>
            </a:lvl4pPr>
            <a:lvl5pPr marL="1619951"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599988" y="4527448"/>
            <a:ext cx="7614992" cy="1513914"/>
          </a:xfrm>
        </p:spPr>
        <p:txBody>
          <a:bodyPr anchor="t">
            <a:normAutofit/>
          </a:bodyPr>
          <a:lstStyle>
            <a:lvl1pPr marL="0" indent="0" algn="l">
              <a:buNone/>
              <a:defRPr sz="1594">
                <a:solidFill>
                  <a:schemeClr val="tx1">
                    <a:lumMod val="50000"/>
                    <a:lumOff val="50000"/>
                  </a:schemeClr>
                </a:solidFill>
              </a:defRPr>
            </a:lvl1pPr>
            <a:lvl2pPr marL="404988" indent="0">
              <a:buNone/>
              <a:defRPr sz="1594">
                <a:solidFill>
                  <a:schemeClr val="tx1">
                    <a:tint val="75000"/>
                  </a:schemeClr>
                </a:solidFill>
              </a:defRPr>
            </a:lvl2pPr>
            <a:lvl3pPr marL="809976" indent="0">
              <a:buNone/>
              <a:defRPr sz="1417">
                <a:solidFill>
                  <a:schemeClr val="tx1">
                    <a:tint val="75000"/>
                  </a:schemeClr>
                </a:solidFill>
              </a:defRPr>
            </a:lvl3pPr>
            <a:lvl4pPr marL="1214963" indent="0">
              <a:buNone/>
              <a:defRPr sz="1240">
                <a:solidFill>
                  <a:schemeClr val="tx1">
                    <a:tint val="75000"/>
                  </a:schemeClr>
                </a:solidFill>
              </a:defRPr>
            </a:lvl4pPr>
            <a:lvl5pPr marL="1619951" indent="0">
              <a:buNone/>
              <a:defRPr sz="1240">
                <a:solidFill>
                  <a:schemeClr val="tx1">
                    <a:tint val="75000"/>
                  </a:schemeClr>
                </a:solidFill>
              </a:defRPr>
            </a:lvl5pPr>
            <a:lvl6pPr marL="2024939" indent="0">
              <a:buNone/>
              <a:defRPr sz="1240">
                <a:solidFill>
                  <a:schemeClr val="tx1">
                    <a:tint val="75000"/>
                  </a:schemeClr>
                </a:solidFill>
              </a:defRPr>
            </a:lvl6pPr>
            <a:lvl7pPr marL="2429927" indent="0">
              <a:buNone/>
              <a:defRPr sz="1240">
                <a:solidFill>
                  <a:schemeClr val="tx1">
                    <a:tint val="75000"/>
                  </a:schemeClr>
                </a:solidFill>
              </a:defRPr>
            </a:lvl7pPr>
            <a:lvl8pPr marL="2834914" indent="0">
              <a:buNone/>
              <a:defRPr sz="1240">
                <a:solidFill>
                  <a:schemeClr val="tx1">
                    <a:tint val="75000"/>
                  </a:schemeClr>
                </a:solidFill>
              </a:defRPr>
            </a:lvl8pPr>
            <a:lvl9pPr marL="3239902" indent="0">
              <a:buNone/>
              <a:defRPr sz="124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79672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3686093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7824" y="609600"/>
            <a:ext cx="1155751"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99988" y="609600"/>
            <a:ext cx="6253933"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396423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189"/>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324837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99988" y="2700868"/>
            <a:ext cx="7614992" cy="1826581"/>
          </a:xfrm>
        </p:spPr>
        <p:txBody>
          <a:bodyPr anchor="b"/>
          <a:lstStyle>
            <a:lvl1pPr algn="l">
              <a:defRPr sz="3543"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99988" y="4527448"/>
            <a:ext cx="7614992" cy="860400"/>
          </a:xfrm>
        </p:spPr>
        <p:txBody>
          <a:bodyPr anchor="t"/>
          <a:lstStyle>
            <a:lvl1pPr marL="0" indent="0" algn="l">
              <a:buNone/>
              <a:defRPr sz="1772">
                <a:solidFill>
                  <a:schemeClr val="tx1">
                    <a:lumMod val="50000"/>
                    <a:lumOff val="50000"/>
                  </a:schemeClr>
                </a:solidFill>
              </a:defRPr>
            </a:lvl1pPr>
            <a:lvl2pPr marL="404988" indent="0">
              <a:buNone/>
              <a:defRPr sz="1594">
                <a:solidFill>
                  <a:schemeClr val="tx1">
                    <a:tint val="75000"/>
                  </a:schemeClr>
                </a:solidFill>
              </a:defRPr>
            </a:lvl2pPr>
            <a:lvl3pPr marL="809976" indent="0">
              <a:buNone/>
              <a:defRPr sz="1417">
                <a:solidFill>
                  <a:schemeClr val="tx1">
                    <a:tint val="75000"/>
                  </a:schemeClr>
                </a:solidFill>
              </a:defRPr>
            </a:lvl3pPr>
            <a:lvl4pPr marL="1214963" indent="0">
              <a:buNone/>
              <a:defRPr sz="1240">
                <a:solidFill>
                  <a:schemeClr val="tx1">
                    <a:tint val="75000"/>
                  </a:schemeClr>
                </a:solidFill>
              </a:defRPr>
            </a:lvl4pPr>
            <a:lvl5pPr marL="1619951" indent="0">
              <a:buNone/>
              <a:defRPr sz="1240">
                <a:solidFill>
                  <a:schemeClr val="tx1">
                    <a:tint val="75000"/>
                  </a:schemeClr>
                </a:solidFill>
              </a:defRPr>
            </a:lvl5pPr>
            <a:lvl6pPr marL="2024939" indent="0">
              <a:buNone/>
              <a:defRPr sz="1240">
                <a:solidFill>
                  <a:schemeClr val="tx1">
                    <a:tint val="75000"/>
                  </a:schemeClr>
                </a:solidFill>
              </a:defRPr>
            </a:lvl6pPr>
            <a:lvl7pPr marL="2429927" indent="0">
              <a:buNone/>
              <a:defRPr sz="1240">
                <a:solidFill>
                  <a:schemeClr val="tx1">
                    <a:tint val="75000"/>
                  </a:schemeClr>
                </a:solidFill>
              </a:defRPr>
            </a:lvl7pPr>
            <a:lvl8pPr marL="2834914" indent="0">
              <a:buNone/>
              <a:defRPr sz="1240">
                <a:solidFill>
                  <a:schemeClr val="tx1">
                    <a:tint val="75000"/>
                  </a:schemeClr>
                </a:solidFill>
              </a:defRPr>
            </a:lvl8pPr>
            <a:lvl9pPr marL="3239902" indent="0">
              <a:buNone/>
              <a:defRPr sz="124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341376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99988" y="2160589"/>
            <a:ext cx="3706249"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08733" y="2160590"/>
            <a:ext cx="3706248"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400"/>
            <a:endParaRPr lang="es-MX"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230951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98580" y="2160983"/>
            <a:ext cx="3707656" cy="576262"/>
          </a:xfrm>
        </p:spPr>
        <p:txBody>
          <a:bodyPr anchor="b">
            <a:noAutofit/>
          </a:bodyPr>
          <a:lstStyle>
            <a:lvl1pPr marL="0" indent="0">
              <a:buNone/>
              <a:defRPr sz="2126" b="0"/>
            </a:lvl1pPr>
            <a:lvl2pPr marL="404988" indent="0">
              <a:buNone/>
              <a:defRPr sz="1772" b="1"/>
            </a:lvl2pPr>
            <a:lvl3pPr marL="809976" indent="0">
              <a:buNone/>
              <a:defRPr sz="1594" b="1"/>
            </a:lvl3pPr>
            <a:lvl4pPr marL="1214963" indent="0">
              <a:buNone/>
              <a:defRPr sz="1417" b="1"/>
            </a:lvl4pPr>
            <a:lvl5pPr marL="1619951" indent="0">
              <a:buNone/>
              <a:defRPr sz="1417" b="1"/>
            </a:lvl5pPr>
            <a:lvl6pPr marL="2024939" indent="0">
              <a:buNone/>
              <a:defRPr sz="1417" b="1"/>
            </a:lvl6pPr>
            <a:lvl7pPr marL="2429927" indent="0">
              <a:buNone/>
              <a:defRPr sz="1417" b="1"/>
            </a:lvl7pPr>
            <a:lvl8pPr marL="2834914" indent="0">
              <a:buNone/>
              <a:defRPr sz="1417" b="1"/>
            </a:lvl8pPr>
            <a:lvl9pPr marL="3239902" indent="0">
              <a:buNone/>
              <a:defRPr sz="1417" b="1"/>
            </a:lvl9pPr>
          </a:lstStyle>
          <a:p>
            <a:pPr lvl="0"/>
            <a:r>
              <a:rPr lang="es-ES" smtClean="0"/>
              <a:t>Haga clic para modificar el estilo de texto del patrón</a:t>
            </a:r>
          </a:p>
        </p:txBody>
      </p:sp>
      <p:sp>
        <p:nvSpPr>
          <p:cNvPr id="4" name="Content Placeholder 3"/>
          <p:cNvSpPr>
            <a:spLocks noGrp="1"/>
          </p:cNvSpPr>
          <p:nvPr>
            <p:ph sz="half" idx="2"/>
          </p:nvPr>
        </p:nvSpPr>
        <p:spPr>
          <a:xfrm>
            <a:off x="598580" y="2737246"/>
            <a:ext cx="3707656"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507327" y="2160983"/>
            <a:ext cx="3707651" cy="576262"/>
          </a:xfrm>
        </p:spPr>
        <p:txBody>
          <a:bodyPr anchor="b">
            <a:noAutofit/>
          </a:bodyPr>
          <a:lstStyle>
            <a:lvl1pPr marL="0" indent="0">
              <a:buNone/>
              <a:defRPr sz="2126" b="0"/>
            </a:lvl1pPr>
            <a:lvl2pPr marL="404988" indent="0">
              <a:buNone/>
              <a:defRPr sz="1772" b="1"/>
            </a:lvl2pPr>
            <a:lvl3pPr marL="809976" indent="0">
              <a:buNone/>
              <a:defRPr sz="1594" b="1"/>
            </a:lvl3pPr>
            <a:lvl4pPr marL="1214963" indent="0">
              <a:buNone/>
              <a:defRPr sz="1417" b="1"/>
            </a:lvl4pPr>
            <a:lvl5pPr marL="1619951" indent="0">
              <a:buNone/>
              <a:defRPr sz="1417" b="1"/>
            </a:lvl5pPr>
            <a:lvl6pPr marL="2024939" indent="0">
              <a:buNone/>
              <a:defRPr sz="1417" b="1"/>
            </a:lvl6pPr>
            <a:lvl7pPr marL="2429927" indent="0">
              <a:buNone/>
              <a:defRPr sz="1417" b="1"/>
            </a:lvl7pPr>
            <a:lvl8pPr marL="2834914" indent="0">
              <a:buNone/>
              <a:defRPr sz="1417" b="1"/>
            </a:lvl8pPr>
            <a:lvl9pPr marL="3239902" indent="0">
              <a:buNone/>
              <a:defRPr sz="1417"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507328" y="2737246"/>
            <a:ext cx="3707650"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8" name="Footer Placeholder 7"/>
          <p:cNvSpPr>
            <a:spLocks noGrp="1"/>
          </p:cNvSpPr>
          <p:nvPr>
            <p:ph type="ftr" sz="quarter" idx="11"/>
          </p:nvPr>
        </p:nvSpPr>
        <p:spPr/>
        <p:txBody>
          <a:bodyPr/>
          <a:lstStyle/>
          <a:p>
            <a:pPr defTabSz="914400"/>
            <a:endParaRPr lang="es-MX"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1223057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99987" y="609600"/>
            <a:ext cx="7614992"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4" name="Footer Placeholder 3"/>
          <p:cNvSpPr>
            <a:spLocks noGrp="1"/>
          </p:cNvSpPr>
          <p:nvPr>
            <p:ph type="ftr" sz="quarter" idx="11"/>
          </p:nvPr>
        </p:nvSpPr>
        <p:spPr/>
        <p:txBody>
          <a:bodyPr/>
          <a:lstStyle/>
          <a:p>
            <a:pPr defTabSz="914400"/>
            <a:endParaRPr lang="es-MX"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1234896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3" name="Footer Placeholder 2"/>
          <p:cNvSpPr>
            <a:spLocks noGrp="1"/>
          </p:cNvSpPr>
          <p:nvPr>
            <p:ph type="ftr" sz="quarter" idx="11"/>
          </p:nvPr>
        </p:nvSpPr>
        <p:spPr/>
        <p:txBody>
          <a:bodyPr/>
          <a:lstStyle/>
          <a:p>
            <a:pPr defTabSz="914400"/>
            <a:endParaRPr lang="es-MX" dirty="0">
              <a:solidFill>
                <a:prstClr val="black">
                  <a:tint val="75000"/>
                </a:prstClr>
              </a:solidFill>
            </a:endParaRPr>
          </a:p>
        </p:txBody>
      </p:sp>
      <p:sp>
        <p:nvSpPr>
          <p:cNvPr id="4" name="Slide Number Placeholder 3"/>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53193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9988" y="1498604"/>
            <a:ext cx="3414369" cy="1278466"/>
          </a:xfrm>
        </p:spPr>
        <p:txBody>
          <a:bodyPr anchor="b">
            <a:normAutofit/>
          </a:bodyPr>
          <a:lstStyle>
            <a:lvl1pPr>
              <a:defRPr sz="1772"/>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16852" y="514925"/>
            <a:ext cx="3998128"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9988" y="2777069"/>
            <a:ext cx="3414369" cy="2584449"/>
          </a:xfrm>
        </p:spPr>
        <p:txBody>
          <a:bodyPr>
            <a:normAutofit/>
          </a:bodyPr>
          <a:lstStyle>
            <a:lvl1pPr marL="0" indent="0">
              <a:buNone/>
              <a:defRPr sz="1240"/>
            </a:lvl1pPr>
            <a:lvl2pPr marL="404866" indent="0">
              <a:buNone/>
              <a:defRPr sz="1240"/>
            </a:lvl2pPr>
            <a:lvl3pPr marL="809733" indent="0">
              <a:buNone/>
              <a:defRPr sz="1063"/>
            </a:lvl3pPr>
            <a:lvl4pPr marL="1214599" indent="0">
              <a:buNone/>
              <a:defRPr sz="886"/>
            </a:lvl4pPr>
            <a:lvl5pPr marL="1619465" indent="0">
              <a:buNone/>
              <a:defRPr sz="886"/>
            </a:lvl5pPr>
            <a:lvl6pPr marL="2024331" indent="0">
              <a:buNone/>
              <a:defRPr sz="886"/>
            </a:lvl6pPr>
            <a:lvl7pPr marL="2429198" indent="0">
              <a:buNone/>
              <a:defRPr sz="886"/>
            </a:lvl7pPr>
            <a:lvl8pPr marL="2834064" indent="0">
              <a:buNone/>
              <a:defRPr sz="886"/>
            </a:lvl8pPr>
            <a:lvl9pPr marL="3238930" indent="0">
              <a:buNone/>
              <a:defRPr sz="886"/>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400"/>
            <a:endParaRPr lang="es-MX"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1448751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9988" y="4800600"/>
            <a:ext cx="7614991" cy="566738"/>
          </a:xfrm>
        </p:spPr>
        <p:txBody>
          <a:bodyPr anchor="b">
            <a:normAutofit/>
          </a:bodyPr>
          <a:lstStyle>
            <a:lvl1pPr algn="l">
              <a:defRPr sz="2126"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99987" y="609600"/>
            <a:ext cx="7614992" cy="3845718"/>
          </a:xfrm>
        </p:spPr>
        <p:txBody>
          <a:bodyPr anchor="t">
            <a:normAutofit/>
          </a:bodyPr>
          <a:lstStyle>
            <a:lvl1pPr marL="0" indent="0" algn="ctr">
              <a:buNone/>
              <a:defRPr sz="1417"/>
            </a:lvl1pPr>
            <a:lvl2pPr marL="404988" indent="0">
              <a:buNone/>
              <a:defRPr sz="1417"/>
            </a:lvl2pPr>
            <a:lvl3pPr marL="809976" indent="0">
              <a:buNone/>
              <a:defRPr sz="1417"/>
            </a:lvl3pPr>
            <a:lvl4pPr marL="1214963" indent="0">
              <a:buNone/>
              <a:defRPr sz="1417"/>
            </a:lvl4pPr>
            <a:lvl5pPr marL="1619951" indent="0">
              <a:buNone/>
              <a:defRPr sz="1417"/>
            </a:lvl5pPr>
            <a:lvl6pPr marL="2024939" indent="0">
              <a:buNone/>
              <a:defRPr sz="1417"/>
            </a:lvl6pPr>
            <a:lvl7pPr marL="2429927" indent="0">
              <a:buNone/>
              <a:defRPr sz="1417"/>
            </a:lvl7pPr>
            <a:lvl8pPr marL="2834914" indent="0">
              <a:buNone/>
              <a:defRPr sz="1417"/>
            </a:lvl8pPr>
            <a:lvl9pPr marL="3239902" indent="0">
              <a:buNone/>
              <a:defRPr sz="1417"/>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99988" y="5367338"/>
            <a:ext cx="7614991" cy="674024"/>
          </a:xfrm>
        </p:spPr>
        <p:txBody>
          <a:bodyPr>
            <a:normAutofit/>
          </a:bodyPr>
          <a:lstStyle>
            <a:lvl1pPr marL="0" indent="0">
              <a:buNone/>
              <a:defRPr sz="1063"/>
            </a:lvl1pPr>
            <a:lvl2pPr marL="404988" indent="0">
              <a:buNone/>
              <a:defRPr sz="1063"/>
            </a:lvl2pPr>
            <a:lvl3pPr marL="809976" indent="0">
              <a:buNone/>
              <a:defRPr sz="886"/>
            </a:lvl3pPr>
            <a:lvl4pPr marL="1214963" indent="0">
              <a:buNone/>
              <a:defRPr sz="797"/>
            </a:lvl4pPr>
            <a:lvl5pPr marL="1619951" indent="0">
              <a:buNone/>
              <a:defRPr sz="797"/>
            </a:lvl5pPr>
            <a:lvl6pPr marL="2024939" indent="0">
              <a:buNone/>
              <a:defRPr sz="797"/>
            </a:lvl6pPr>
            <a:lvl7pPr marL="2429927" indent="0">
              <a:buNone/>
              <a:defRPr sz="797"/>
            </a:lvl7pPr>
            <a:lvl8pPr marL="2834914" indent="0">
              <a:buNone/>
              <a:defRPr sz="797"/>
            </a:lvl8pPr>
            <a:lvl9pPr marL="3239902" indent="0">
              <a:buNone/>
              <a:defRPr sz="79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400"/>
            <a:endParaRPr lang="es-MX"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77973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0799763"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99987" y="609600"/>
            <a:ext cx="7614992"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99987" y="2160590"/>
            <a:ext cx="7614992"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382360" y="6041363"/>
            <a:ext cx="807802" cy="365125"/>
          </a:xfrm>
          <a:prstGeom prst="rect">
            <a:avLst/>
          </a:prstGeom>
        </p:spPr>
        <p:txBody>
          <a:bodyPr vert="horz" lIns="91440" tIns="45720" rIns="91440" bIns="45720" rtlCol="0" anchor="ctr"/>
          <a:lstStyle>
            <a:lvl1pPr algn="r">
              <a:defRPr sz="797">
                <a:solidFill>
                  <a:schemeClr val="tx1">
                    <a:tint val="75000"/>
                  </a:schemeClr>
                </a:solidFill>
              </a:defRPr>
            </a:lvl1pPr>
          </a:lstStyle>
          <a:p>
            <a:pPr defTabSz="914400"/>
            <a:fld id="{D1BA0507-57D8-43D8-9DFB-C0DEED94D52A}" type="datetimeFigureOut">
              <a:rPr lang="es-MX" smtClean="0">
                <a:solidFill>
                  <a:prstClr val="black">
                    <a:tint val="75000"/>
                  </a:prstClr>
                </a:solidFill>
              </a:rPr>
              <a:pPr defTabSz="914400"/>
              <a:t>23/02/2018</a:t>
            </a:fld>
            <a:endParaRPr lang="es-MX" dirty="0">
              <a:solidFill>
                <a:prstClr val="black">
                  <a:tint val="75000"/>
                </a:prstClr>
              </a:solidFill>
            </a:endParaRPr>
          </a:p>
        </p:txBody>
      </p:sp>
      <p:sp>
        <p:nvSpPr>
          <p:cNvPr id="5" name="Footer Placeholder 4"/>
          <p:cNvSpPr>
            <a:spLocks noGrp="1"/>
          </p:cNvSpPr>
          <p:nvPr>
            <p:ph type="ftr" sz="quarter" idx="3"/>
          </p:nvPr>
        </p:nvSpPr>
        <p:spPr>
          <a:xfrm>
            <a:off x="599987" y="6041363"/>
            <a:ext cx="5578471" cy="365125"/>
          </a:xfrm>
          <a:prstGeom prst="rect">
            <a:avLst/>
          </a:prstGeom>
        </p:spPr>
        <p:txBody>
          <a:bodyPr vert="horz" lIns="91440" tIns="45720" rIns="91440" bIns="45720" rtlCol="0" anchor="ctr"/>
          <a:lstStyle>
            <a:lvl1pPr algn="l">
              <a:defRPr sz="797">
                <a:solidFill>
                  <a:schemeClr val="tx1">
                    <a:tint val="75000"/>
                  </a:schemeClr>
                </a:solidFill>
              </a:defRPr>
            </a:lvl1pPr>
          </a:lstStyle>
          <a:p>
            <a:pPr defTabSz="914400"/>
            <a:endParaRPr lang="es-MX" dirty="0">
              <a:solidFill>
                <a:prstClr val="black">
                  <a:tint val="75000"/>
                </a:prstClr>
              </a:solidFill>
            </a:endParaRPr>
          </a:p>
        </p:txBody>
      </p:sp>
      <p:sp>
        <p:nvSpPr>
          <p:cNvPr id="6" name="Slide Number Placeholder 5"/>
          <p:cNvSpPr>
            <a:spLocks noGrp="1"/>
          </p:cNvSpPr>
          <p:nvPr>
            <p:ph type="sldNum" sz="quarter" idx="4"/>
          </p:nvPr>
        </p:nvSpPr>
        <p:spPr>
          <a:xfrm>
            <a:off x="7609673" y="6041363"/>
            <a:ext cx="605307" cy="365125"/>
          </a:xfrm>
          <a:prstGeom prst="rect">
            <a:avLst/>
          </a:prstGeom>
        </p:spPr>
        <p:txBody>
          <a:bodyPr vert="horz" lIns="91440" tIns="45720" rIns="91440" bIns="45720" rtlCol="0" anchor="ctr"/>
          <a:lstStyle>
            <a:lvl1pPr algn="r">
              <a:defRPr sz="797">
                <a:solidFill>
                  <a:schemeClr val="accent1"/>
                </a:solidFill>
              </a:defRPr>
            </a:lvl1pPr>
          </a:lstStyle>
          <a:p>
            <a:pPr defTabSz="914400"/>
            <a:fld id="{97B71877-B06B-4EE6-A7DE-AF284477E7A2}" type="slidenum">
              <a:rPr lang="es-MX" smtClean="0">
                <a:solidFill>
                  <a:prstClr val="black">
                    <a:tint val="75000"/>
                  </a:prstClr>
                </a:solidFill>
              </a:rPr>
              <a:pPr defTabSz="914400"/>
              <a:t>‹Nº›</a:t>
            </a:fld>
            <a:endParaRPr lang="es-MX" dirty="0">
              <a:solidFill>
                <a:prstClr val="black">
                  <a:tint val="75000"/>
                </a:prstClr>
              </a:solidFill>
            </a:endParaRPr>
          </a:p>
        </p:txBody>
      </p:sp>
    </p:spTree>
    <p:extLst>
      <p:ext uri="{BB962C8B-B14F-4D97-AF65-F5344CB8AC3E}">
        <p14:creationId xmlns:p14="http://schemas.microsoft.com/office/powerpoint/2010/main" val="163652241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04988" rtl="0" eaLnBrk="1" latinLnBrk="0" hangingPunct="1">
        <a:spcBef>
          <a:spcPct val="0"/>
        </a:spcBef>
        <a:buNone/>
        <a:defRPr sz="318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3741" indent="-303741" algn="l" defTabSz="404988" rtl="0" eaLnBrk="1" latinLnBrk="0" hangingPunct="1">
        <a:spcBef>
          <a:spcPts val="886"/>
        </a:spcBef>
        <a:spcAft>
          <a:spcPts val="0"/>
        </a:spcAft>
        <a:buClr>
          <a:schemeClr val="accent1"/>
        </a:buClr>
        <a:buSzPct val="80000"/>
        <a:buFont typeface="Wingdings 3" charset="2"/>
        <a:buChar char=""/>
        <a:defRPr sz="1594" kern="1200">
          <a:solidFill>
            <a:schemeClr val="tx1">
              <a:lumMod val="75000"/>
              <a:lumOff val="25000"/>
            </a:schemeClr>
          </a:solidFill>
          <a:latin typeface="+mn-lt"/>
          <a:ea typeface="+mn-ea"/>
          <a:cs typeface="+mn-cs"/>
        </a:defRPr>
      </a:lvl1pPr>
      <a:lvl2pPr marL="658105" indent="-253117" algn="l" defTabSz="404988" rtl="0" eaLnBrk="1" latinLnBrk="0" hangingPunct="1">
        <a:spcBef>
          <a:spcPts val="886"/>
        </a:spcBef>
        <a:spcAft>
          <a:spcPts val="0"/>
        </a:spcAft>
        <a:buClr>
          <a:schemeClr val="accent1"/>
        </a:buClr>
        <a:buSzPct val="80000"/>
        <a:buFont typeface="Wingdings 3" charset="2"/>
        <a:buChar char=""/>
        <a:defRPr sz="1417" kern="1200">
          <a:solidFill>
            <a:schemeClr val="tx1">
              <a:lumMod val="75000"/>
              <a:lumOff val="25000"/>
            </a:schemeClr>
          </a:solidFill>
          <a:latin typeface="+mn-lt"/>
          <a:ea typeface="+mn-ea"/>
          <a:cs typeface="+mn-cs"/>
        </a:defRPr>
      </a:lvl2pPr>
      <a:lvl3pPr marL="1012469" indent="-202494" algn="l" defTabSz="404988" rtl="0" eaLnBrk="1" latinLnBrk="0" hangingPunct="1">
        <a:spcBef>
          <a:spcPts val="886"/>
        </a:spcBef>
        <a:spcAft>
          <a:spcPts val="0"/>
        </a:spcAft>
        <a:buClr>
          <a:schemeClr val="accent1"/>
        </a:buClr>
        <a:buSzPct val="80000"/>
        <a:buFont typeface="Wingdings 3" charset="2"/>
        <a:buChar char=""/>
        <a:defRPr sz="1240" kern="1200">
          <a:solidFill>
            <a:schemeClr val="tx1">
              <a:lumMod val="75000"/>
              <a:lumOff val="25000"/>
            </a:schemeClr>
          </a:solidFill>
          <a:latin typeface="+mn-lt"/>
          <a:ea typeface="+mn-ea"/>
          <a:cs typeface="+mn-cs"/>
        </a:defRPr>
      </a:lvl3pPr>
      <a:lvl4pPr marL="1417457" indent="-202494" algn="l" defTabSz="404988" rtl="0" eaLnBrk="1" latinLnBrk="0" hangingPunct="1">
        <a:spcBef>
          <a:spcPts val="886"/>
        </a:spcBef>
        <a:spcAft>
          <a:spcPts val="0"/>
        </a:spcAft>
        <a:buClr>
          <a:schemeClr val="accent1"/>
        </a:buClr>
        <a:buSzPct val="80000"/>
        <a:buFont typeface="Wingdings 3" charset="2"/>
        <a:buChar char=""/>
        <a:defRPr sz="1063" kern="1200">
          <a:solidFill>
            <a:schemeClr val="tx1">
              <a:lumMod val="75000"/>
              <a:lumOff val="25000"/>
            </a:schemeClr>
          </a:solidFill>
          <a:latin typeface="+mn-lt"/>
          <a:ea typeface="+mn-ea"/>
          <a:cs typeface="+mn-cs"/>
        </a:defRPr>
      </a:lvl4pPr>
      <a:lvl5pPr marL="1822445" indent="-202494" algn="l" defTabSz="404988" rtl="0" eaLnBrk="1" latinLnBrk="0" hangingPunct="1">
        <a:spcBef>
          <a:spcPts val="886"/>
        </a:spcBef>
        <a:spcAft>
          <a:spcPts val="0"/>
        </a:spcAft>
        <a:buClr>
          <a:schemeClr val="accent1"/>
        </a:buClr>
        <a:buSzPct val="80000"/>
        <a:buFont typeface="Wingdings 3" charset="2"/>
        <a:buChar char=""/>
        <a:defRPr sz="1063" kern="1200">
          <a:solidFill>
            <a:schemeClr val="tx1">
              <a:lumMod val="75000"/>
              <a:lumOff val="25000"/>
            </a:schemeClr>
          </a:solidFill>
          <a:latin typeface="+mn-lt"/>
          <a:ea typeface="+mn-ea"/>
          <a:cs typeface="+mn-cs"/>
        </a:defRPr>
      </a:lvl5pPr>
      <a:lvl6pPr marL="2227433" indent="-202494" algn="l" defTabSz="404988" rtl="0" eaLnBrk="1" latinLnBrk="0" hangingPunct="1">
        <a:spcBef>
          <a:spcPts val="886"/>
        </a:spcBef>
        <a:spcAft>
          <a:spcPts val="0"/>
        </a:spcAft>
        <a:buClr>
          <a:schemeClr val="accent1"/>
        </a:buClr>
        <a:buSzPct val="80000"/>
        <a:buFont typeface="Wingdings 3" charset="2"/>
        <a:buChar char=""/>
        <a:defRPr sz="1063" kern="1200">
          <a:solidFill>
            <a:schemeClr val="tx1">
              <a:lumMod val="75000"/>
              <a:lumOff val="25000"/>
            </a:schemeClr>
          </a:solidFill>
          <a:latin typeface="+mn-lt"/>
          <a:ea typeface="+mn-ea"/>
          <a:cs typeface="+mn-cs"/>
        </a:defRPr>
      </a:lvl6pPr>
      <a:lvl7pPr marL="2632420" indent="-202494" algn="l" defTabSz="404988" rtl="0" eaLnBrk="1" latinLnBrk="0" hangingPunct="1">
        <a:spcBef>
          <a:spcPts val="886"/>
        </a:spcBef>
        <a:spcAft>
          <a:spcPts val="0"/>
        </a:spcAft>
        <a:buClr>
          <a:schemeClr val="accent1"/>
        </a:buClr>
        <a:buSzPct val="80000"/>
        <a:buFont typeface="Wingdings 3" charset="2"/>
        <a:buChar char=""/>
        <a:defRPr sz="1063" kern="1200">
          <a:solidFill>
            <a:schemeClr val="tx1">
              <a:lumMod val="75000"/>
              <a:lumOff val="25000"/>
            </a:schemeClr>
          </a:solidFill>
          <a:latin typeface="+mn-lt"/>
          <a:ea typeface="+mn-ea"/>
          <a:cs typeface="+mn-cs"/>
        </a:defRPr>
      </a:lvl7pPr>
      <a:lvl8pPr marL="3037408" indent="-202494" algn="l" defTabSz="404988" rtl="0" eaLnBrk="1" latinLnBrk="0" hangingPunct="1">
        <a:spcBef>
          <a:spcPts val="886"/>
        </a:spcBef>
        <a:spcAft>
          <a:spcPts val="0"/>
        </a:spcAft>
        <a:buClr>
          <a:schemeClr val="accent1"/>
        </a:buClr>
        <a:buSzPct val="80000"/>
        <a:buFont typeface="Wingdings 3" charset="2"/>
        <a:buChar char=""/>
        <a:defRPr sz="1063" kern="1200">
          <a:solidFill>
            <a:schemeClr val="tx1">
              <a:lumMod val="75000"/>
              <a:lumOff val="25000"/>
            </a:schemeClr>
          </a:solidFill>
          <a:latin typeface="+mn-lt"/>
          <a:ea typeface="+mn-ea"/>
          <a:cs typeface="+mn-cs"/>
        </a:defRPr>
      </a:lvl8pPr>
      <a:lvl9pPr marL="3442396" indent="-202494" algn="l" defTabSz="404988" rtl="0" eaLnBrk="1" latinLnBrk="0" hangingPunct="1">
        <a:spcBef>
          <a:spcPts val="886"/>
        </a:spcBef>
        <a:spcAft>
          <a:spcPts val="0"/>
        </a:spcAft>
        <a:buClr>
          <a:schemeClr val="accent1"/>
        </a:buClr>
        <a:buSzPct val="80000"/>
        <a:buFont typeface="Wingdings 3" charset="2"/>
        <a:buChar char=""/>
        <a:defRPr sz="1063" kern="1200">
          <a:solidFill>
            <a:schemeClr val="tx1">
              <a:lumMod val="75000"/>
              <a:lumOff val="25000"/>
            </a:schemeClr>
          </a:solidFill>
          <a:latin typeface="+mn-lt"/>
          <a:ea typeface="+mn-ea"/>
          <a:cs typeface="+mn-cs"/>
        </a:defRPr>
      </a:lvl9pPr>
    </p:bodyStyle>
    <p:otherStyle>
      <a:defPPr>
        <a:defRPr lang="en-US"/>
      </a:defPPr>
      <a:lvl1pPr marL="0" algn="l" defTabSz="404988" rtl="0" eaLnBrk="1" latinLnBrk="0" hangingPunct="1">
        <a:defRPr sz="1594" kern="1200">
          <a:solidFill>
            <a:schemeClr val="tx1"/>
          </a:solidFill>
          <a:latin typeface="+mn-lt"/>
          <a:ea typeface="+mn-ea"/>
          <a:cs typeface="+mn-cs"/>
        </a:defRPr>
      </a:lvl1pPr>
      <a:lvl2pPr marL="404988" algn="l" defTabSz="404988" rtl="0" eaLnBrk="1" latinLnBrk="0" hangingPunct="1">
        <a:defRPr sz="1594" kern="1200">
          <a:solidFill>
            <a:schemeClr val="tx1"/>
          </a:solidFill>
          <a:latin typeface="+mn-lt"/>
          <a:ea typeface="+mn-ea"/>
          <a:cs typeface="+mn-cs"/>
        </a:defRPr>
      </a:lvl2pPr>
      <a:lvl3pPr marL="809976" algn="l" defTabSz="404988" rtl="0" eaLnBrk="1" latinLnBrk="0" hangingPunct="1">
        <a:defRPr sz="1594" kern="1200">
          <a:solidFill>
            <a:schemeClr val="tx1"/>
          </a:solidFill>
          <a:latin typeface="+mn-lt"/>
          <a:ea typeface="+mn-ea"/>
          <a:cs typeface="+mn-cs"/>
        </a:defRPr>
      </a:lvl3pPr>
      <a:lvl4pPr marL="1214963" algn="l" defTabSz="404988" rtl="0" eaLnBrk="1" latinLnBrk="0" hangingPunct="1">
        <a:defRPr sz="1594" kern="1200">
          <a:solidFill>
            <a:schemeClr val="tx1"/>
          </a:solidFill>
          <a:latin typeface="+mn-lt"/>
          <a:ea typeface="+mn-ea"/>
          <a:cs typeface="+mn-cs"/>
        </a:defRPr>
      </a:lvl4pPr>
      <a:lvl5pPr marL="1619951" algn="l" defTabSz="404988" rtl="0" eaLnBrk="1" latinLnBrk="0" hangingPunct="1">
        <a:defRPr sz="1594" kern="1200">
          <a:solidFill>
            <a:schemeClr val="tx1"/>
          </a:solidFill>
          <a:latin typeface="+mn-lt"/>
          <a:ea typeface="+mn-ea"/>
          <a:cs typeface="+mn-cs"/>
        </a:defRPr>
      </a:lvl5pPr>
      <a:lvl6pPr marL="2024939" algn="l" defTabSz="404988" rtl="0" eaLnBrk="1" latinLnBrk="0" hangingPunct="1">
        <a:defRPr sz="1594" kern="1200">
          <a:solidFill>
            <a:schemeClr val="tx1"/>
          </a:solidFill>
          <a:latin typeface="+mn-lt"/>
          <a:ea typeface="+mn-ea"/>
          <a:cs typeface="+mn-cs"/>
        </a:defRPr>
      </a:lvl6pPr>
      <a:lvl7pPr marL="2429927" algn="l" defTabSz="404988" rtl="0" eaLnBrk="1" latinLnBrk="0" hangingPunct="1">
        <a:defRPr sz="1594" kern="1200">
          <a:solidFill>
            <a:schemeClr val="tx1"/>
          </a:solidFill>
          <a:latin typeface="+mn-lt"/>
          <a:ea typeface="+mn-ea"/>
          <a:cs typeface="+mn-cs"/>
        </a:defRPr>
      </a:lvl7pPr>
      <a:lvl8pPr marL="2834914" algn="l" defTabSz="404988" rtl="0" eaLnBrk="1" latinLnBrk="0" hangingPunct="1">
        <a:defRPr sz="1594" kern="1200">
          <a:solidFill>
            <a:schemeClr val="tx1"/>
          </a:solidFill>
          <a:latin typeface="+mn-lt"/>
          <a:ea typeface="+mn-ea"/>
          <a:cs typeface="+mn-cs"/>
        </a:defRPr>
      </a:lvl8pPr>
      <a:lvl9pPr marL="3239902" algn="l" defTabSz="404988" rtl="0" eaLnBrk="1" latinLnBrk="0" hangingPunct="1">
        <a:defRPr sz="15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fortalecimientomunicipal2018@gmail.com" TargetMode="External"/><Relationship Id="rId2" Type="http://schemas.openxmlformats.org/officeDocument/2006/relationships/hyperlink" Target="http://www.ivermujeres.gob.mx/"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UsrDocs\Kary\Downloads\STICKER_WVeracruzContigo-50x3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3003" y="1590568"/>
            <a:ext cx="4644042" cy="3343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401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txBox="1">
            <a:spLocks/>
          </p:cNvSpPr>
          <p:nvPr/>
        </p:nvSpPr>
        <p:spPr>
          <a:xfrm>
            <a:off x="2098897" y="5370576"/>
            <a:ext cx="6944868" cy="11399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b="1" dirty="0">
              <a:solidFill>
                <a:prstClr val="black"/>
              </a:solidFill>
              <a:latin typeface="Neo Sans Pro" pitchFamily="34" charset="0"/>
            </a:endParaRPr>
          </a:p>
          <a:p>
            <a:endParaRPr lang="es-MX" sz="1900" dirty="0">
              <a:solidFill>
                <a:prstClr val="black"/>
              </a:solidFill>
              <a:latin typeface="Neo Sans Pro" pitchFamily="34" charset="0"/>
            </a:endParaRP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412" y="212273"/>
            <a:ext cx="3421088" cy="664177"/>
          </a:xfrm>
          <a:prstGeom prst="rect">
            <a:avLst/>
          </a:prstGeom>
        </p:spPr>
      </p:pic>
      <p:sp>
        <p:nvSpPr>
          <p:cNvPr id="3" name="Título 2"/>
          <p:cNvSpPr>
            <a:spLocks noGrp="1"/>
          </p:cNvSpPr>
          <p:nvPr>
            <p:ph type="title"/>
          </p:nvPr>
        </p:nvSpPr>
        <p:spPr>
          <a:xfrm>
            <a:off x="674141" y="897382"/>
            <a:ext cx="8984397" cy="584662"/>
          </a:xfrm>
        </p:spPr>
        <p:txBody>
          <a:bodyPr>
            <a:noAutofit/>
          </a:bodyPr>
          <a:lstStyle/>
          <a:p>
            <a:r>
              <a:rPr lang="es-MX" sz="3600" dirty="0" smtClean="0">
                <a:solidFill>
                  <a:srgbClr val="7030A0"/>
                </a:solidFill>
                <a:latin typeface="Neo Sans Pro" panose="020B0504030504040204" pitchFamily="34" charset="0"/>
              </a:rPr>
              <a:t>PUNTOS BÁSICOS PARA SU CREACIÓN</a:t>
            </a:r>
            <a:endParaRPr lang="es-MX" sz="3600" dirty="0">
              <a:solidFill>
                <a:srgbClr val="7030A0"/>
              </a:solidFill>
              <a:latin typeface="Neo Sans Pro" panose="020B0504030504040204" pitchFamily="34" charset="0"/>
            </a:endParaRPr>
          </a:p>
        </p:txBody>
      </p:sp>
      <p:sp>
        <p:nvSpPr>
          <p:cNvPr id="7" name="Marcador de contenido 6"/>
          <p:cNvSpPr>
            <a:spLocks noGrp="1"/>
          </p:cNvSpPr>
          <p:nvPr>
            <p:ph idx="1"/>
          </p:nvPr>
        </p:nvSpPr>
        <p:spPr>
          <a:xfrm>
            <a:off x="674141" y="1740170"/>
            <a:ext cx="8241259" cy="4200382"/>
          </a:xfrm>
        </p:spPr>
        <p:txBody>
          <a:bodyPr>
            <a:normAutofit/>
          </a:bodyPr>
          <a:lstStyle/>
          <a:p>
            <a:pPr>
              <a:buFont typeface="Wingdings" panose="05000000000000000000" pitchFamily="2" charset="2"/>
              <a:buChar char="v"/>
            </a:pPr>
            <a:r>
              <a:rPr lang="es-MX" sz="2000" dirty="0" smtClean="0">
                <a:latin typeface="Neo Sans Pro" panose="020B0504030504040204" pitchFamily="34" charset="0"/>
              </a:rPr>
              <a:t> Contar con la Creación del IMM  y aprobación del mismo autorizado por el H. Cabildo del Ayuntamiento</a:t>
            </a:r>
          </a:p>
          <a:p>
            <a:pPr>
              <a:buFont typeface="Wingdings" panose="05000000000000000000" pitchFamily="2" charset="2"/>
              <a:buChar char="v"/>
            </a:pPr>
            <a:r>
              <a:rPr lang="es-MX" sz="2000" dirty="0" smtClean="0">
                <a:latin typeface="Neo Sans Pro" panose="020B0504030504040204" pitchFamily="34" charset="0"/>
              </a:rPr>
              <a:t>Designación y aprobación de la Directora del IMM por el Cabildo</a:t>
            </a:r>
          </a:p>
          <a:p>
            <a:pPr>
              <a:buFont typeface="Wingdings" panose="05000000000000000000" pitchFamily="2" charset="2"/>
              <a:buChar char="v"/>
            </a:pPr>
            <a:r>
              <a:rPr lang="es-MX" sz="2000" dirty="0" smtClean="0">
                <a:latin typeface="Neo Sans Pro" panose="020B0504030504040204" pitchFamily="34" charset="0"/>
              </a:rPr>
              <a:t>Elaboración del Reglamento Interno del IMM y Manual de Organización</a:t>
            </a:r>
          </a:p>
          <a:p>
            <a:pPr>
              <a:buFont typeface="Wingdings" panose="05000000000000000000" pitchFamily="2" charset="2"/>
              <a:buChar char="v"/>
            </a:pPr>
            <a:r>
              <a:rPr lang="es-MX" sz="2000" dirty="0" smtClean="0">
                <a:latin typeface="Neo Sans Pro" panose="020B0504030504040204" pitchFamily="34" charset="0"/>
              </a:rPr>
              <a:t>Creación de manuales de operación y documento rector que permita  institucionalizar y fortalecer las acciones de los IMM (plan de trabajo)</a:t>
            </a:r>
          </a:p>
          <a:p>
            <a:pPr>
              <a:buFont typeface="Wingdings" panose="05000000000000000000" pitchFamily="2" charset="2"/>
              <a:buChar char="v"/>
            </a:pPr>
            <a:r>
              <a:rPr lang="es-MX" sz="2000" dirty="0" smtClean="0">
                <a:latin typeface="Neo Sans Pro" panose="020B0504030504040204" pitchFamily="34" charset="0"/>
              </a:rPr>
              <a:t>Elaboración situacional de </a:t>
            </a:r>
            <a:r>
              <a:rPr lang="es-MX" sz="2000" dirty="0" smtClean="0">
                <a:latin typeface="Neo Sans Pro" panose="020B0504030504040204" pitchFamily="34" charset="0"/>
              </a:rPr>
              <a:t>la</a:t>
            </a:r>
            <a:r>
              <a:rPr lang="es-MX" sz="2000" dirty="0" smtClean="0">
                <a:latin typeface="Neo Sans Pro" panose="020B0504030504040204" pitchFamily="34" charset="0"/>
              </a:rPr>
              <a:t>s </a:t>
            </a:r>
            <a:r>
              <a:rPr lang="es-MX" sz="2000" dirty="0" smtClean="0">
                <a:latin typeface="Neo Sans Pro" panose="020B0504030504040204" pitchFamily="34" charset="0"/>
              </a:rPr>
              <a:t>Mujeres en los IMM</a:t>
            </a:r>
          </a:p>
          <a:p>
            <a:pPr>
              <a:buFont typeface="Wingdings" panose="05000000000000000000" pitchFamily="2" charset="2"/>
              <a:buChar char="v"/>
            </a:pPr>
            <a:r>
              <a:rPr lang="es-MX" sz="2000" dirty="0" smtClean="0">
                <a:latin typeface="Neo Sans Pro" panose="020B0504030504040204" pitchFamily="34" charset="0"/>
              </a:rPr>
              <a:t>Modificación del reglamento de  Bando de Policía y Gobierno con perspectiva de Genero.</a:t>
            </a:r>
          </a:p>
          <a:p>
            <a:pPr>
              <a:buFont typeface="Wingdings" panose="05000000000000000000" pitchFamily="2" charset="2"/>
              <a:buChar char="v"/>
            </a:pPr>
            <a:endParaRPr lang="es-MX" sz="2000" dirty="0">
              <a:latin typeface="Neo Sans Pro" panose="020B0504030504040204" pitchFamily="34" charset="0"/>
            </a:endParaRPr>
          </a:p>
          <a:p>
            <a:pPr>
              <a:buFont typeface="Wingdings" panose="05000000000000000000" pitchFamily="2" charset="2"/>
              <a:buChar char="v"/>
            </a:pPr>
            <a:endParaRPr lang="es-MX" sz="2000" dirty="0" smtClean="0">
              <a:latin typeface="Neo Sans Pro" panose="020B0504030504040204" pitchFamily="34" charset="0"/>
            </a:endParaRPr>
          </a:p>
          <a:p>
            <a:pPr>
              <a:buFont typeface="Wingdings" panose="05000000000000000000" pitchFamily="2" charset="2"/>
              <a:buChar char="v"/>
            </a:pPr>
            <a:endParaRPr lang="es-MX" sz="2000" dirty="0">
              <a:latin typeface="Neo Sans Pro" panose="020B0504030504040204" pitchFamily="34" charset="0"/>
            </a:endParaRPr>
          </a:p>
          <a:p>
            <a:pPr>
              <a:buFont typeface="Wingdings" panose="05000000000000000000" pitchFamily="2" charset="2"/>
              <a:buChar char="v"/>
            </a:pPr>
            <a:endParaRPr lang="es-MX" sz="2000" dirty="0" smtClean="0">
              <a:latin typeface="Neo Sans Pro" panose="020B0504030504040204" pitchFamily="34" charset="0"/>
            </a:endParaRPr>
          </a:p>
          <a:p>
            <a:pPr>
              <a:buFont typeface="Wingdings" panose="05000000000000000000" pitchFamily="2" charset="2"/>
              <a:buChar char="v"/>
            </a:pPr>
            <a:endParaRPr lang="es-MX" sz="2000" dirty="0" smtClean="0">
              <a:latin typeface="Neo Sans Pro" panose="020B0504030504040204" pitchFamily="34" charset="0"/>
            </a:endParaRPr>
          </a:p>
        </p:txBody>
      </p:sp>
    </p:spTree>
    <p:extLst>
      <p:ext uri="{BB962C8B-B14F-4D97-AF65-F5344CB8AC3E}">
        <p14:creationId xmlns:p14="http://schemas.microsoft.com/office/powerpoint/2010/main" val="24902483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txBox="1">
            <a:spLocks/>
          </p:cNvSpPr>
          <p:nvPr/>
        </p:nvSpPr>
        <p:spPr>
          <a:xfrm>
            <a:off x="2098897" y="5370576"/>
            <a:ext cx="6944868" cy="11399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b="1" dirty="0">
              <a:solidFill>
                <a:prstClr val="black"/>
              </a:solidFill>
              <a:latin typeface="Neo Sans Pro" pitchFamily="34" charset="0"/>
            </a:endParaRPr>
          </a:p>
          <a:p>
            <a:endParaRPr lang="es-MX" sz="1900" dirty="0">
              <a:solidFill>
                <a:prstClr val="black"/>
              </a:solidFill>
              <a:latin typeface="Neo Sans Pro" pitchFamily="34" charset="0"/>
            </a:endParaRP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5" y="67195"/>
            <a:ext cx="2897801" cy="699722"/>
          </a:xfrm>
          <a:prstGeom prst="rect">
            <a:avLst/>
          </a:prstGeom>
        </p:spPr>
      </p:pic>
      <p:sp>
        <p:nvSpPr>
          <p:cNvPr id="2" name="Rectángulo 1"/>
          <p:cNvSpPr/>
          <p:nvPr/>
        </p:nvSpPr>
        <p:spPr>
          <a:xfrm>
            <a:off x="2098897" y="2489352"/>
            <a:ext cx="7176654" cy="584775"/>
          </a:xfrm>
          <a:prstGeom prst="rect">
            <a:avLst/>
          </a:prstGeom>
        </p:spPr>
        <p:txBody>
          <a:bodyPr wrap="square">
            <a:spAutoFit/>
          </a:bodyPr>
          <a:lstStyle/>
          <a:p>
            <a:endParaRPr lang="es-MX" sz="3200" dirty="0">
              <a:latin typeface="Neo Sans" panose="02000606040000090004" pitchFamily="2" charset="0"/>
            </a:endParaRPr>
          </a:p>
        </p:txBody>
      </p:sp>
      <p:sp>
        <p:nvSpPr>
          <p:cNvPr id="9" name="Título 8"/>
          <p:cNvSpPr>
            <a:spLocks noGrp="1"/>
          </p:cNvSpPr>
          <p:nvPr>
            <p:ph type="title"/>
          </p:nvPr>
        </p:nvSpPr>
        <p:spPr>
          <a:xfrm>
            <a:off x="1136072" y="705240"/>
            <a:ext cx="8714509" cy="635888"/>
          </a:xfrm>
        </p:spPr>
        <p:txBody>
          <a:bodyPr>
            <a:noAutofit/>
          </a:bodyPr>
          <a:lstStyle/>
          <a:p>
            <a:r>
              <a:rPr lang="es-MX" sz="4000" dirty="0" smtClean="0">
                <a:solidFill>
                  <a:srgbClr val="7030A0"/>
                </a:solidFill>
                <a:latin typeface="Neo Sans Pro" panose="020B0504030504040204" pitchFamily="34" charset="0"/>
              </a:rPr>
              <a:t>OBJETIVO DE LOS IMM</a:t>
            </a:r>
            <a:r>
              <a:rPr lang="es-MX" sz="4000" dirty="0" smtClean="0">
                <a:latin typeface="Neo Sans Pro" panose="020B0504030504040204" pitchFamily="34" charset="0"/>
              </a:rPr>
              <a:t/>
            </a:r>
            <a:br>
              <a:rPr lang="es-MX" sz="4000" dirty="0" smtClean="0">
                <a:latin typeface="Neo Sans Pro" panose="020B0504030504040204" pitchFamily="34" charset="0"/>
              </a:rPr>
            </a:br>
            <a:endParaRPr lang="es-MX" sz="4000" dirty="0">
              <a:latin typeface="Neo Sans Pro" panose="020B0504030504040204" pitchFamily="34" charset="0"/>
            </a:endParaRPr>
          </a:p>
        </p:txBody>
      </p:sp>
      <p:sp>
        <p:nvSpPr>
          <p:cNvPr id="8" name="Marcador de contenido 7"/>
          <p:cNvSpPr>
            <a:spLocks noGrp="1"/>
          </p:cNvSpPr>
          <p:nvPr>
            <p:ph idx="1"/>
          </p:nvPr>
        </p:nvSpPr>
        <p:spPr>
          <a:xfrm>
            <a:off x="95535" y="1229183"/>
            <a:ext cx="9491810" cy="5281345"/>
          </a:xfrm>
        </p:spPr>
        <p:txBody>
          <a:bodyPr>
            <a:noAutofit/>
          </a:bodyPr>
          <a:lstStyle/>
          <a:p>
            <a:pPr marL="0" lvl="0" indent="0">
              <a:buNone/>
            </a:pPr>
            <a:endParaRPr lang="es-MX" sz="1850" dirty="0" smtClean="0">
              <a:latin typeface="Neo Sans Pro" panose="020B0504030504040204" pitchFamily="34" charset="0"/>
            </a:endParaRPr>
          </a:p>
          <a:p>
            <a:pPr lvl="0">
              <a:buFont typeface="Wingdings" panose="05000000000000000000" pitchFamily="2" charset="2"/>
              <a:buChar char="v"/>
            </a:pPr>
            <a:r>
              <a:rPr lang="es-MX" sz="1850" dirty="0" smtClean="0">
                <a:latin typeface="Neo Sans Pro" panose="020B0504030504040204" pitchFamily="34" charset="0"/>
              </a:rPr>
              <a:t>Que en el diseño </a:t>
            </a:r>
            <a:r>
              <a:rPr lang="es-MX" sz="1850" dirty="0">
                <a:latin typeface="Neo Sans Pro" panose="020B0504030504040204" pitchFamily="34" charset="0"/>
              </a:rPr>
              <a:t>y ejecución de los planes y programas de Gobierno </a:t>
            </a:r>
            <a:r>
              <a:rPr lang="es-MX" sz="1850" dirty="0" smtClean="0">
                <a:latin typeface="Neo Sans Pro" panose="020B0504030504040204" pitchFamily="34" charset="0"/>
              </a:rPr>
              <a:t>Municipal </a:t>
            </a:r>
            <a:r>
              <a:rPr lang="es-MX" sz="1850" dirty="0">
                <a:latin typeface="Neo Sans Pro" panose="020B0504030504040204" pitchFamily="34" charset="0"/>
              </a:rPr>
              <a:t>atiendan las </a:t>
            </a:r>
            <a:r>
              <a:rPr lang="es-MX" sz="1850" b="1" i="1" dirty="0">
                <a:latin typeface="Neo Sans Pro" panose="020B0504030504040204" pitchFamily="34" charset="0"/>
              </a:rPr>
              <a:t>demandas y necesidades específicas de mujeres y hombres en igualdad de oportunidades</a:t>
            </a:r>
            <a:r>
              <a:rPr lang="es-MX" sz="1850" b="1" i="1" dirty="0" smtClean="0">
                <a:latin typeface="Neo Sans Pro" panose="020B0504030504040204" pitchFamily="34" charset="0"/>
              </a:rPr>
              <a:t>;</a:t>
            </a:r>
          </a:p>
          <a:p>
            <a:pPr lvl="0">
              <a:buFont typeface="Wingdings" panose="05000000000000000000" pitchFamily="2" charset="2"/>
              <a:buChar char="v"/>
            </a:pPr>
            <a:r>
              <a:rPr lang="es-MX" sz="1850" dirty="0" smtClean="0">
                <a:latin typeface="Neo Sans Pro" panose="020B0504030504040204" pitchFamily="34" charset="0"/>
              </a:rPr>
              <a:t>Promover </a:t>
            </a:r>
            <a:r>
              <a:rPr lang="es-MX" sz="1850" b="1" i="1" dirty="0">
                <a:latin typeface="Neo Sans Pro" panose="020B0504030504040204" pitchFamily="34" charset="0"/>
              </a:rPr>
              <a:t>Políticas Públicas Municipales con Perspectiva de Género </a:t>
            </a:r>
            <a:r>
              <a:rPr lang="es-MX" sz="1850" dirty="0">
                <a:latin typeface="Neo Sans Pro" panose="020B0504030504040204" pitchFamily="34" charset="0"/>
              </a:rPr>
              <a:t>para lograr </a:t>
            </a:r>
            <a:r>
              <a:rPr lang="es-MX" sz="1850" dirty="0" smtClean="0">
                <a:latin typeface="Neo Sans Pro" panose="020B0504030504040204" pitchFamily="34" charset="0"/>
              </a:rPr>
              <a:t>un </a:t>
            </a:r>
            <a:r>
              <a:rPr lang="es-MX" sz="1850" dirty="0">
                <a:latin typeface="Neo Sans Pro" panose="020B0504030504040204" pitchFamily="34" charset="0"/>
              </a:rPr>
              <a:t>desarrollo humano sustentable de la población femenina </a:t>
            </a:r>
            <a:r>
              <a:rPr lang="es-MX" sz="1850" dirty="0" smtClean="0">
                <a:latin typeface="Neo Sans Pro" panose="020B0504030504040204" pitchFamily="34" charset="0"/>
              </a:rPr>
              <a:t> para fortalecer el ámbito   </a:t>
            </a:r>
            <a:r>
              <a:rPr lang="es-MX" sz="1850" dirty="0">
                <a:latin typeface="Neo Sans Pro" panose="020B0504030504040204" pitchFamily="34" charset="0"/>
              </a:rPr>
              <a:t>educativo, económico y social e instrumentar medidas que permitan la plena participación política y social de las mujeres; </a:t>
            </a:r>
            <a:endParaRPr lang="es-MX" sz="1850" dirty="0" smtClean="0">
              <a:latin typeface="Neo Sans Pro" panose="020B0504030504040204" pitchFamily="34" charset="0"/>
            </a:endParaRPr>
          </a:p>
          <a:p>
            <a:pPr lvl="0">
              <a:buFont typeface="Wingdings" panose="05000000000000000000" pitchFamily="2" charset="2"/>
              <a:buChar char="v"/>
            </a:pPr>
            <a:r>
              <a:rPr lang="es-MX" sz="1850" dirty="0" smtClean="0">
                <a:latin typeface="Neo Sans Pro" panose="020B0504030504040204" pitchFamily="34" charset="0"/>
              </a:rPr>
              <a:t>Promover </a:t>
            </a:r>
            <a:r>
              <a:rPr lang="es-MX" sz="1850" dirty="0">
                <a:latin typeface="Neo Sans Pro" panose="020B0504030504040204" pitchFamily="34" charset="0"/>
              </a:rPr>
              <a:t>una </a:t>
            </a:r>
            <a:r>
              <a:rPr lang="es-MX" sz="1850" b="1" i="1" dirty="0">
                <a:latin typeface="Neo Sans Pro" panose="020B0504030504040204" pitchFamily="34" charset="0"/>
              </a:rPr>
              <a:t>cultura de respeto y garantía de sus derechos fundamentales</a:t>
            </a:r>
            <a:r>
              <a:rPr lang="es-MX" sz="1850" dirty="0">
                <a:latin typeface="Neo Sans Pro" panose="020B0504030504040204" pitchFamily="34" charset="0"/>
              </a:rPr>
              <a:t>; </a:t>
            </a:r>
            <a:endParaRPr lang="es-MX" sz="1850" dirty="0" smtClean="0">
              <a:latin typeface="Neo Sans Pro" panose="020B0504030504040204" pitchFamily="34" charset="0"/>
            </a:endParaRPr>
          </a:p>
          <a:p>
            <a:pPr lvl="0">
              <a:buFont typeface="Wingdings" panose="05000000000000000000" pitchFamily="2" charset="2"/>
              <a:buChar char="v"/>
            </a:pPr>
            <a:r>
              <a:rPr lang="es-MX" sz="1850" dirty="0" smtClean="0">
                <a:latin typeface="Neo Sans Pro" panose="020B0504030504040204" pitchFamily="34" charset="0"/>
              </a:rPr>
              <a:t>Promover</a:t>
            </a:r>
            <a:r>
              <a:rPr lang="es-MX" sz="1850" dirty="0">
                <a:latin typeface="Neo Sans Pro" panose="020B0504030504040204" pitchFamily="34" charset="0"/>
              </a:rPr>
              <a:t>, fomentar y difundir </a:t>
            </a:r>
            <a:r>
              <a:rPr lang="es-MX" sz="1850" b="1" i="1" dirty="0">
                <a:latin typeface="Neo Sans Pro" panose="020B0504030504040204" pitchFamily="34" charset="0"/>
              </a:rPr>
              <a:t>acciones para prevenir, atender, sancionar y erradicar la discriminación de las mujeres</a:t>
            </a:r>
            <a:r>
              <a:rPr lang="es-MX" sz="1850" dirty="0">
                <a:latin typeface="Neo Sans Pro" panose="020B0504030504040204" pitchFamily="34" charset="0"/>
              </a:rPr>
              <a:t>; </a:t>
            </a:r>
            <a:endParaRPr lang="es-MX" sz="1850" dirty="0">
              <a:latin typeface="Neo Sans Pro" panose="020B0504030504040204" pitchFamily="34" charset="0"/>
            </a:endParaRPr>
          </a:p>
          <a:p>
            <a:pPr lvl="0">
              <a:buFont typeface="Wingdings" panose="05000000000000000000" pitchFamily="2" charset="2"/>
              <a:buChar char="v"/>
            </a:pPr>
            <a:r>
              <a:rPr lang="es-MX" sz="1850" dirty="0" smtClean="0">
                <a:latin typeface="Neo Sans Pro" panose="020B0504030504040204" pitchFamily="34" charset="0"/>
              </a:rPr>
              <a:t>Cumplir </a:t>
            </a:r>
            <a:r>
              <a:rPr lang="es-MX" sz="1850" dirty="0">
                <a:latin typeface="Neo Sans Pro" panose="020B0504030504040204" pitchFamily="34" charset="0"/>
              </a:rPr>
              <a:t>con las atribuciones de la </a:t>
            </a:r>
            <a:r>
              <a:rPr lang="es-MX" sz="1850" b="1" i="1" dirty="0">
                <a:latin typeface="Neo Sans Pro" panose="020B0504030504040204" pitchFamily="34" charset="0"/>
              </a:rPr>
              <a:t>Ley para la Igualdad entre Mujeres y Hombres y la Ley de Acceso de las Mujeres a una vida Libre de Violencia, así como la Ley para prevenir la Discriminación ambas leyes para el Estado de Veracruz</a:t>
            </a:r>
            <a:endParaRPr lang="es-MX" sz="1850" b="1" i="1" dirty="0">
              <a:latin typeface="Neo Sans Pro" panose="020B0504030504040204" pitchFamily="34" charset="0"/>
            </a:endParaRPr>
          </a:p>
        </p:txBody>
      </p:sp>
    </p:spTree>
    <p:extLst>
      <p:ext uri="{BB962C8B-B14F-4D97-AF65-F5344CB8AC3E}">
        <p14:creationId xmlns:p14="http://schemas.microsoft.com/office/powerpoint/2010/main" val="40177279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1" y="183374"/>
            <a:ext cx="4707408" cy="913906"/>
          </a:xfrm>
          <a:prstGeom prst="rect">
            <a:avLst/>
          </a:prstGeom>
        </p:spPr>
      </p:pic>
      <p:sp>
        <p:nvSpPr>
          <p:cNvPr id="2" name="Título 1"/>
          <p:cNvSpPr>
            <a:spLocks noGrp="1"/>
          </p:cNvSpPr>
          <p:nvPr>
            <p:ph type="title"/>
          </p:nvPr>
        </p:nvSpPr>
        <p:spPr>
          <a:xfrm>
            <a:off x="599987" y="1097280"/>
            <a:ext cx="7614992" cy="833120"/>
          </a:xfrm>
        </p:spPr>
        <p:txBody>
          <a:bodyPr>
            <a:normAutofit/>
          </a:bodyPr>
          <a:lstStyle/>
          <a:p>
            <a:r>
              <a:rPr lang="es-MX" sz="3500" dirty="0" smtClean="0">
                <a:solidFill>
                  <a:srgbClr val="7030A0"/>
                </a:solidFill>
                <a:latin typeface="Neo Sans Pro" panose="020B0504030504040204" pitchFamily="34" charset="0"/>
              </a:rPr>
              <a:t>TAREAS </a:t>
            </a:r>
            <a:r>
              <a:rPr lang="es-MX" sz="3500" dirty="0" smtClean="0">
                <a:solidFill>
                  <a:srgbClr val="7030A0"/>
                </a:solidFill>
                <a:latin typeface="Neo Sans Pro" panose="020B0504030504040204" pitchFamily="34" charset="0"/>
              </a:rPr>
              <a:t>BÁSICAS </a:t>
            </a:r>
            <a:r>
              <a:rPr lang="es-MX" sz="3500" dirty="0" smtClean="0">
                <a:solidFill>
                  <a:srgbClr val="7030A0"/>
                </a:solidFill>
                <a:latin typeface="Neo Sans Pro" panose="020B0504030504040204" pitchFamily="34" charset="0"/>
              </a:rPr>
              <a:t>DE UN IMM</a:t>
            </a:r>
            <a:endParaRPr lang="es-MX" sz="3500" dirty="0">
              <a:solidFill>
                <a:srgbClr val="7030A0"/>
              </a:solidFill>
              <a:latin typeface="Neo Sans Pro" panose="020B0504030504040204" pitchFamily="34" charset="0"/>
            </a:endParaRPr>
          </a:p>
        </p:txBody>
      </p:sp>
      <p:sp>
        <p:nvSpPr>
          <p:cNvPr id="3" name="Marcador de contenido 2"/>
          <p:cNvSpPr>
            <a:spLocks noGrp="1"/>
          </p:cNvSpPr>
          <p:nvPr>
            <p:ph idx="1"/>
          </p:nvPr>
        </p:nvSpPr>
        <p:spPr>
          <a:xfrm>
            <a:off x="599987" y="1930400"/>
            <a:ext cx="8854257" cy="4784271"/>
          </a:xfrm>
        </p:spPr>
        <p:txBody>
          <a:bodyPr>
            <a:noAutofit/>
          </a:bodyPr>
          <a:lstStyle/>
          <a:p>
            <a:pPr lvl="0">
              <a:buFont typeface="Wingdings" panose="05000000000000000000" pitchFamily="2" charset="2"/>
              <a:buChar char="v"/>
            </a:pPr>
            <a:r>
              <a:rPr lang="es-MX" sz="1900" dirty="0">
                <a:latin typeface="Neo Sans Pro" panose="020B0504030504040204" pitchFamily="34" charset="0"/>
              </a:rPr>
              <a:t>Elaborar un Diagnóstico Situacional entre mujeres y hombres a nivel municipal e Impulsar que se incluya en el Plan Municipal de Desarrollo las demandas de las mujeres; </a:t>
            </a:r>
            <a:endParaRPr lang="es-MX" sz="1900" dirty="0" smtClean="0">
              <a:latin typeface="Neo Sans Pro" panose="020B0504030504040204" pitchFamily="34" charset="0"/>
            </a:endParaRPr>
          </a:p>
          <a:p>
            <a:pPr lvl="0">
              <a:buFont typeface="Wingdings" panose="05000000000000000000" pitchFamily="2" charset="2"/>
              <a:buChar char="v"/>
            </a:pPr>
            <a:r>
              <a:rPr lang="es-MX" sz="1900" dirty="0" smtClean="0">
                <a:latin typeface="Neo Sans Pro" panose="020B0504030504040204" pitchFamily="34" charset="0"/>
              </a:rPr>
              <a:t>Conocer </a:t>
            </a:r>
            <a:r>
              <a:rPr lang="es-MX" sz="1900" dirty="0">
                <a:latin typeface="Neo Sans Pro" panose="020B0504030504040204" pitchFamily="34" charset="0"/>
              </a:rPr>
              <a:t>la estructura del Ayuntamiento, así como todos los programas que se implementan y pugnar que se focalicen los bienes y servicios a aquellas localidades con mayor desigualdad hacia las mujeres; </a:t>
            </a:r>
            <a:endParaRPr lang="es-MX" sz="1900" dirty="0" smtClean="0">
              <a:latin typeface="Neo Sans Pro" panose="020B0504030504040204" pitchFamily="34" charset="0"/>
            </a:endParaRPr>
          </a:p>
          <a:p>
            <a:pPr lvl="0">
              <a:buFont typeface="Wingdings" panose="05000000000000000000" pitchFamily="2" charset="2"/>
              <a:buChar char="v"/>
            </a:pPr>
            <a:r>
              <a:rPr lang="es-MX" sz="1900" dirty="0" smtClean="0">
                <a:latin typeface="Neo Sans Pro" panose="020B0504030504040204" pitchFamily="34" charset="0"/>
              </a:rPr>
              <a:t>Colaborar </a:t>
            </a:r>
            <a:r>
              <a:rPr lang="es-MX" sz="1900" dirty="0">
                <a:latin typeface="Neo Sans Pro" panose="020B0504030504040204" pitchFamily="34" charset="0"/>
              </a:rPr>
              <a:t>y coordinar con todas las áreas del ayuntamiento, instituciones y organizaciones de la sociedad civil que actúen </a:t>
            </a:r>
            <a:r>
              <a:rPr lang="es-MX" sz="1900" dirty="0" smtClean="0">
                <a:latin typeface="Neo Sans Pro" panose="020B0504030504040204" pitchFamily="34" charset="0"/>
              </a:rPr>
              <a:t>en  </a:t>
            </a:r>
            <a:r>
              <a:rPr lang="es-MX" sz="1900" dirty="0">
                <a:latin typeface="Neo Sans Pro" panose="020B0504030504040204" pitchFamily="34" charset="0"/>
              </a:rPr>
              <a:t>favor de los derechos humanos de las mujeres; </a:t>
            </a:r>
            <a:endParaRPr lang="es-MX" sz="1900" dirty="0" smtClean="0">
              <a:latin typeface="Neo Sans Pro" panose="020B0504030504040204" pitchFamily="34" charset="0"/>
            </a:endParaRPr>
          </a:p>
          <a:p>
            <a:pPr lvl="0">
              <a:buFont typeface="Wingdings" panose="05000000000000000000" pitchFamily="2" charset="2"/>
              <a:buChar char="v"/>
            </a:pPr>
            <a:r>
              <a:rPr lang="es-MX" sz="1900" dirty="0" smtClean="0">
                <a:latin typeface="Neo Sans Pro" panose="020B0504030504040204" pitchFamily="34" charset="0"/>
              </a:rPr>
              <a:t>Promover  </a:t>
            </a:r>
            <a:r>
              <a:rPr lang="es-MX" sz="1900" dirty="0">
                <a:latin typeface="Neo Sans Pro" panose="020B0504030504040204" pitchFamily="34" charset="0"/>
              </a:rPr>
              <a:t>el acceso a </a:t>
            </a:r>
            <a:r>
              <a:rPr lang="es-MX" sz="1900" dirty="0" smtClean="0">
                <a:latin typeface="Neo Sans Pro" panose="020B0504030504040204" pitchFamily="34" charset="0"/>
              </a:rPr>
              <a:t>programas de apoyo  </a:t>
            </a:r>
            <a:r>
              <a:rPr lang="es-MX" sz="1900" dirty="0">
                <a:latin typeface="Neo Sans Pro" panose="020B0504030504040204" pitchFamily="34" charset="0"/>
              </a:rPr>
              <a:t>que puedan favorecer el adelanto de las mujeres. </a:t>
            </a:r>
          </a:p>
          <a:p>
            <a:endParaRPr lang="es-MX" sz="1900" dirty="0"/>
          </a:p>
        </p:txBody>
      </p:sp>
    </p:spTree>
    <p:extLst>
      <p:ext uri="{BB962C8B-B14F-4D97-AF65-F5344CB8AC3E}">
        <p14:creationId xmlns:p14="http://schemas.microsoft.com/office/powerpoint/2010/main" val="31744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3213" y="587023"/>
            <a:ext cx="7478881" cy="1102547"/>
          </a:xfrm>
        </p:spPr>
        <p:txBody>
          <a:bodyPr>
            <a:normAutofit/>
          </a:bodyPr>
          <a:lstStyle/>
          <a:p>
            <a:pPr algn="ctr"/>
            <a:r>
              <a:rPr lang="es-MX" dirty="0" smtClean="0"/>
              <a:t/>
            </a:r>
            <a:br>
              <a:rPr lang="es-MX" dirty="0" smtClean="0"/>
            </a:br>
            <a:endParaRPr lang="es-MX" dirty="0"/>
          </a:p>
        </p:txBody>
      </p:sp>
      <p:sp>
        <p:nvSpPr>
          <p:cNvPr id="3" name="Marcador de contenido 2"/>
          <p:cNvSpPr>
            <a:spLocks noGrp="1"/>
          </p:cNvSpPr>
          <p:nvPr>
            <p:ph idx="1"/>
          </p:nvPr>
        </p:nvSpPr>
        <p:spPr>
          <a:xfrm>
            <a:off x="942107" y="914400"/>
            <a:ext cx="8472942" cy="4876800"/>
          </a:xfrm>
        </p:spPr>
        <p:txBody>
          <a:bodyPr>
            <a:noAutofit/>
          </a:bodyPr>
          <a:lstStyle/>
          <a:p>
            <a:pPr algn="just">
              <a:defRPr/>
            </a:pPr>
            <a:r>
              <a:rPr lang="es-MX" sz="4000" dirty="0">
                <a:solidFill>
                  <a:srgbClr val="7030A0"/>
                </a:solidFill>
                <a:latin typeface="Neo Sans Pro" panose="020B0504030504040204" pitchFamily="34" charset="0"/>
                <a:cs typeface="Arial" panose="020B0604020202020204" pitchFamily="34" charset="0"/>
              </a:rPr>
              <a:t>MARCO JURÍDICO NACIONAL:</a:t>
            </a:r>
          </a:p>
          <a:p>
            <a:pPr algn="just">
              <a:defRPr/>
            </a:pPr>
            <a:endParaRPr lang="es-MX" sz="2200" b="1" dirty="0">
              <a:solidFill>
                <a:srgbClr val="7030A0"/>
              </a:solidFill>
              <a:effectLst>
                <a:outerShdw blurRad="38100" dist="38100" dir="2700000" algn="tl">
                  <a:srgbClr val="000000">
                    <a:alpha val="43137"/>
                  </a:srgbClr>
                </a:outerShdw>
              </a:effectLst>
              <a:latin typeface="Neo Sans Pro" panose="020B0504030504040204" pitchFamily="34" charset="0"/>
              <a:cs typeface="Arial" panose="020B0604020202020204" pitchFamily="34" charset="0"/>
            </a:endParaRPr>
          </a:p>
          <a:p>
            <a:pPr marL="285750" indent="-285750" algn="just">
              <a:buFont typeface="Arial" panose="020B0604020202020204" pitchFamily="34" charset="0"/>
              <a:buChar char="•"/>
              <a:defRPr/>
            </a:pPr>
            <a:r>
              <a:rPr lang="es-MX" sz="2200" dirty="0">
                <a:latin typeface="Neo Sans Pro" panose="020B0504030504040204" pitchFamily="34" charset="0"/>
                <a:cs typeface="Arial" panose="020B0604020202020204" pitchFamily="34" charset="0"/>
              </a:rPr>
              <a:t>Constitución Política de los Estados Unidos Mexicanos</a:t>
            </a:r>
          </a:p>
          <a:p>
            <a:pPr marL="285750" indent="-285750" algn="just">
              <a:buFont typeface="Arial" panose="020B0604020202020204" pitchFamily="34" charset="0"/>
              <a:buChar char="•"/>
              <a:defRPr/>
            </a:pPr>
            <a:r>
              <a:rPr lang="es-MX" sz="2200" dirty="0" smtClean="0">
                <a:latin typeface="Neo Sans Pro" panose="020B0504030504040204" pitchFamily="34" charset="0"/>
                <a:cs typeface="Arial" panose="020B0604020202020204" pitchFamily="34" charset="0"/>
              </a:rPr>
              <a:t>Ley </a:t>
            </a:r>
            <a:r>
              <a:rPr lang="es-MX" sz="2200" dirty="0">
                <a:latin typeface="Neo Sans Pro" panose="020B0504030504040204" pitchFamily="34" charset="0"/>
                <a:cs typeface="Arial" panose="020B0604020202020204" pitchFamily="34" charset="0"/>
              </a:rPr>
              <a:t>General de Acceso de las Mujeres a una Vida Libre de  Violencia</a:t>
            </a:r>
          </a:p>
          <a:p>
            <a:pPr marL="285750" indent="-285750" algn="just">
              <a:buFont typeface="Arial" panose="020B0604020202020204" pitchFamily="34" charset="0"/>
              <a:buChar char="•"/>
              <a:defRPr/>
            </a:pPr>
            <a:r>
              <a:rPr lang="es-MX" sz="2200" dirty="0" smtClean="0">
                <a:latin typeface="Neo Sans Pro" panose="020B0504030504040204" pitchFamily="34" charset="0"/>
                <a:cs typeface="Arial" panose="020B0604020202020204" pitchFamily="34" charset="0"/>
              </a:rPr>
              <a:t>Ley </a:t>
            </a:r>
            <a:r>
              <a:rPr lang="es-MX" sz="2200" dirty="0">
                <a:latin typeface="Neo Sans Pro" panose="020B0504030504040204" pitchFamily="34" charset="0"/>
                <a:cs typeface="Arial" panose="020B0604020202020204" pitchFamily="34" charset="0"/>
              </a:rPr>
              <a:t>General para la Igualdad entre Mujeres y Hombres</a:t>
            </a:r>
          </a:p>
          <a:p>
            <a:pPr marL="285750" indent="-285750" algn="just">
              <a:buFont typeface="Arial" panose="020B0604020202020204" pitchFamily="34" charset="0"/>
              <a:buChar char="•"/>
              <a:defRPr/>
            </a:pPr>
            <a:r>
              <a:rPr lang="es-MX" sz="2200" dirty="0" smtClean="0">
                <a:latin typeface="Neo Sans Pro" panose="020B0504030504040204" pitchFamily="34" charset="0"/>
                <a:cs typeface="Arial" panose="020B0604020202020204" pitchFamily="34" charset="0"/>
              </a:rPr>
              <a:t>Ley </a:t>
            </a:r>
            <a:r>
              <a:rPr lang="es-MX" sz="2200" dirty="0">
                <a:latin typeface="Neo Sans Pro" panose="020B0504030504040204" pitchFamily="34" charset="0"/>
                <a:cs typeface="Arial" panose="020B0604020202020204" pitchFamily="34" charset="0"/>
              </a:rPr>
              <a:t>Federal para Prevenir y Eliminar la Discriminación</a:t>
            </a:r>
          </a:p>
          <a:p>
            <a:pPr marL="285750" indent="-285750" algn="just">
              <a:buFont typeface="Arial" panose="020B0604020202020204" pitchFamily="34" charset="0"/>
              <a:buChar char="•"/>
              <a:defRPr/>
            </a:pPr>
            <a:r>
              <a:rPr lang="es-MX" sz="2200" dirty="0" smtClean="0">
                <a:latin typeface="Neo Sans Pro" panose="020B0504030504040204" pitchFamily="34" charset="0"/>
                <a:cs typeface="Arial" panose="020B0604020202020204" pitchFamily="34" charset="0"/>
              </a:rPr>
              <a:t>Ley </a:t>
            </a:r>
            <a:r>
              <a:rPr lang="es-MX" sz="2200" dirty="0">
                <a:latin typeface="Neo Sans Pro" panose="020B0504030504040204" pitchFamily="34" charset="0"/>
                <a:cs typeface="Arial" panose="020B0604020202020204" pitchFamily="34" charset="0"/>
              </a:rPr>
              <a:t>del Instituto Nacional de las Mujeres</a:t>
            </a:r>
          </a:p>
          <a:p>
            <a:pPr marL="285750" indent="-285750" algn="just">
              <a:buFont typeface="Arial" panose="020B0604020202020204" pitchFamily="34" charset="0"/>
              <a:buChar char="•"/>
              <a:defRPr/>
            </a:pPr>
            <a:endParaRPr lang="es-MX" sz="2200" dirty="0">
              <a:solidFill>
                <a:srgbClr val="7030A0"/>
              </a:solidFill>
              <a:latin typeface="Neo Sans Pro" panose="020B0504030504040204" pitchFamily="34" charset="0"/>
              <a:cs typeface="Arial" panose="020B0604020202020204" pitchFamily="34" charset="0"/>
            </a:endParaRPr>
          </a:p>
          <a:p>
            <a:endParaRPr lang="es-MX" sz="2200" dirty="0">
              <a:latin typeface="Neo Sans Pro" panose="020B0504030504040204" pitchFamily="34" charset="0"/>
            </a:endParaRPr>
          </a:p>
        </p:txBody>
      </p:sp>
    </p:spTree>
    <p:extLst>
      <p:ext uri="{BB962C8B-B14F-4D97-AF65-F5344CB8AC3E}">
        <p14:creationId xmlns:p14="http://schemas.microsoft.com/office/powerpoint/2010/main" val="49201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9987" y="845128"/>
            <a:ext cx="7614992" cy="5196236"/>
          </a:xfrm>
        </p:spPr>
        <p:txBody>
          <a:bodyPr>
            <a:normAutofit/>
          </a:bodyPr>
          <a:lstStyle/>
          <a:p>
            <a:pPr algn="just">
              <a:defRPr/>
            </a:pPr>
            <a:r>
              <a:rPr lang="es-MX" sz="4000" dirty="0">
                <a:solidFill>
                  <a:srgbClr val="7030A0"/>
                </a:solidFill>
                <a:latin typeface="Neo Sans Pro" panose="020B0504030504040204" pitchFamily="34" charset="0"/>
                <a:cs typeface="Arial" panose="020B0604020202020204" pitchFamily="34" charset="0"/>
              </a:rPr>
              <a:t>MARCO JURÍDICO ESTATAL:</a:t>
            </a:r>
          </a:p>
          <a:p>
            <a:pPr algn="just">
              <a:defRPr/>
            </a:pPr>
            <a:endParaRPr lang="es-MX" sz="2000" dirty="0">
              <a:solidFill>
                <a:srgbClr val="7030A0"/>
              </a:solidFill>
              <a:latin typeface="Neo Sans Pro" panose="020B0504030504040204" pitchFamily="34" charset="0"/>
              <a:cs typeface="Arial" panose="020B0604020202020204" pitchFamily="34" charset="0"/>
            </a:endParaRPr>
          </a:p>
          <a:p>
            <a:pPr marL="285750" indent="-285750" algn="just">
              <a:buFont typeface="Arial" panose="020B0604020202020204" pitchFamily="34" charset="0"/>
              <a:buChar char="•"/>
              <a:defRPr/>
            </a:pPr>
            <a:r>
              <a:rPr lang="es-MX" sz="2000" dirty="0" smtClean="0">
                <a:latin typeface="Neo Sans Pro" panose="020B0504030504040204" pitchFamily="34" charset="0"/>
                <a:cs typeface="Arial" panose="020B0604020202020204" pitchFamily="34" charset="0"/>
              </a:rPr>
              <a:t>Constitución Política del Estado de Veracruz.</a:t>
            </a:r>
          </a:p>
          <a:p>
            <a:pPr marL="285750" indent="-285750" algn="just">
              <a:buFont typeface="Arial" panose="020B0604020202020204" pitchFamily="34" charset="0"/>
              <a:buChar char="•"/>
              <a:defRPr/>
            </a:pPr>
            <a:r>
              <a:rPr lang="es-MX" sz="2000" dirty="0" smtClean="0">
                <a:latin typeface="Neo Sans Pro" panose="020B0504030504040204" pitchFamily="34" charset="0"/>
                <a:cs typeface="Arial" panose="020B0604020202020204" pitchFamily="34" charset="0"/>
              </a:rPr>
              <a:t>Ley </a:t>
            </a:r>
            <a:r>
              <a:rPr lang="es-MX" sz="2000" dirty="0">
                <a:latin typeface="Neo Sans Pro" panose="020B0504030504040204" pitchFamily="34" charset="0"/>
                <a:cs typeface="Arial" panose="020B0604020202020204" pitchFamily="34" charset="0"/>
              </a:rPr>
              <a:t>para la Igualdad entre Mujeres y </a:t>
            </a:r>
            <a:r>
              <a:rPr lang="es-MX" sz="2000" dirty="0" smtClean="0">
                <a:latin typeface="Neo Sans Pro" panose="020B0504030504040204" pitchFamily="34" charset="0"/>
                <a:cs typeface="Arial" panose="020B0604020202020204" pitchFamily="34" charset="0"/>
              </a:rPr>
              <a:t>Hombres.</a:t>
            </a:r>
          </a:p>
          <a:p>
            <a:pPr marL="285750" indent="-285750" algn="just">
              <a:buFont typeface="Arial" panose="020B0604020202020204" pitchFamily="34" charset="0"/>
              <a:buChar char="•"/>
              <a:defRPr/>
            </a:pPr>
            <a:r>
              <a:rPr lang="es-MX" sz="2000" dirty="0" smtClean="0">
                <a:latin typeface="Neo Sans Pro" panose="020B0504030504040204" pitchFamily="34" charset="0"/>
                <a:cs typeface="Arial" panose="020B0604020202020204" pitchFamily="34" charset="0"/>
              </a:rPr>
              <a:t>L</a:t>
            </a:r>
            <a:r>
              <a:rPr lang="es-MX" sz="2000" dirty="0" smtClean="0">
                <a:latin typeface="Neo Sans Pro" panose="020B0504030504040204" pitchFamily="34" charset="0"/>
                <a:cs typeface="Arial" panose="020B0604020202020204" pitchFamily="34" charset="0"/>
              </a:rPr>
              <a:t>ey </a:t>
            </a:r>
            <a:r>
              <a:rPr lang="es-MX" sz="2000" dirty="0">
                <a:latin typeface="Neo Sans Pro" panose="020B0504030504040204" pitchFamily="34" charset="0"/>
                <a:cs typeface="Arial" panose="020B0604020202020204" pitchFamily="34" charset="0"/>
              </a:rPr>
              <a:t>de </a:t>
            </a:r>
            <a:r>
              <a:rPr lang="es-MX" sz="2000" dirty="0" smtClean="0">
                <a:latin typeface="Neo Sans Pro" panose="020B0504030504040204" pitchFamily="34" charset="0"/>
                <a:cs typeface="Arial" panose="020B0604020202020204" pitchFamily="34" charset="0"/>
              </a:rPr>
              <a:t>Acceso </a:t>
            </a:r>
            <a:r>
              <a:rPr lang="es-MX" sz="2000" dirty="0">
                <a:latin typeface="Neo Sans Pro" panose="020B0504030504040204" pitchFamily="34" charset="0"/>
                <a:cs typeface="Arial" panose="020B0604020202020204" pitchFamily="34" charset="0"/>
              </a:rPr>
              <a:t>de las </a:t>
            </a:r>
            <a:r>
              <a:rPr lang="es-MX" sz="2000" dirty="0" smtClean="0">
                <a:latin typeface="Neo Sans Pro" panose="020B0504030504040204" pitchFamily="34" charset="0"/>
                <a:cs typeface="Arial" panose="020B0604020202020204" pitchFamily="34" charset="0"/>
              </a:rPr>
              <a:t>Mujeres </a:t>
            </a:r>
            <a:r>
              <a:rPr lang="es-MX" sz="2000" dirty="0">
                <a:latin typeface="Neo Sans Pro" panose="020B0504030504040204" pitchFamily="34" charset="0"/>
                <a:cs typeface="Arial" panose="020B0604020202020204" pitchFamily="34" charset="0"/>
              </a:rPr>
              <a:t>a una vida libre de </a:t>
            </a:r>
            <a:r>
              <a:rPr lang="es-MX" sz="2000" dirty="0" smtClean="0">
                <a:latin typeface="Neo Sans Pro" panose="020B0504030504040204" pitchFamily="34" charset="0"/>
                <a:cs typeface="Arial" panose="020B0604020202020204" pitchFamily="34" charset="0"/>
              </a:rPr>
              <a:t>violencia.</a:t>
            </a:r>
          </a:p>
          <a:p>
            <a:pPr marL="285750" indent="-285750" algn="just">
              <a:buFont typeface="Arial" panose="020B0604020202020204" pitchFamily="34" charset="0"/>
              <a:buChar char="•"/>
              <a:defRPr/>
            </a:pPr>
            <a:r>
              <a:rPr lang="es-MX" sz="2000" dirty="0" smtClean="0">
                <a:latin typeface="Neo Sans Pro" panose="020B0504030504040204" pitchFamily="34" charset="0"/>
              </a:rPr>
              <a:t>Ley </a:t>
            </a:r>
            <a:r>
              <a:rPr lang="es-MX" sz="2000" dirty="0" smtClean="0">
                <a:latin typeface="Neo Sans Pro" panose="020B0504030504040204" pitchFamily="34" charset="0"/>
              </a:rPr>
              <a:t>Orgánica del Municipio </a:t>
            </a:r>
            <a:r>
              <a:rPr lang="es-MX" sz="2000" dirty="0" smtClean="0">
                <a:latin typeface="Neo Sans Pro" panose="020B0504030504040204" pitchFamily="34" charset="0"/>
              </a:rPr>
              <a:t>Libre.</a:t>
            </a:r>
            <a:endParaRPr lang="es-MX" sz="2000" dirty="0">
              <a:latin typeface="Neo Sans Pro" panose="020B0504030504040204" pitchFamily="34" charset="0"/>
            </a:endParaRPr>
          </a:p>
        </p:txBody>
      </p:sp>
    </p:spTree>
    <p:extLst>
      <p:ext uri="{BB962C8B-B14F-4D97-AF65-F5344CB8AC3E}">
        <p14:creationId xmlns:p14="http://schemas.microsoft.com/office/powerpoint/2010/main" val="2512733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9858" y="457200"/>
            <a:ext cx="8556172" cy="5943600"/>
          </a:xfrm>
        </p:spPr>
        <p:txBody>
          <a:bodyPr>
            <a:normAutofit/>
          </a:bodyPr>
          <a:lstStyle/>
          <a:p>
            <a:pPr marL="0" indent="0">
              <a:buNone/>
              <a:defRPr/>
            </a:pPr>
            <a:r>
              <a:rPr lang="es-MX" sz="4000" dirty="0">
                <a:solidFill>
                  <a:srgbClr val="7030A0"/>
                </a:solidFill>
                <a:latin typeface="Neo Sans Pro" panose="020B0504030504040204" pitchFamily="34" charset="0"/>
                <a:cs typeface="Gisha" panose="020B0502040204020203" pitchFamily="34" charset="-79"/>
              </a:rPr>
              <a:t>CONSTITUCIÓN POLÍTICA DE LOS ESTADOS </a:t>
            </a:r>
            <a:r>
              <a:rPr lang="es-MX" sz="4000" dirty="0" smtClean="0">
                <a:solidFill>
                  <a:srgbClr val="7030A0"/>
                </a:solidFill>
                <a:latin typeface="Neo Sans Pro" panose="020B0504030504040204" pitchFamily="34" charset="0"/>
                <a:cs typeface="Gisha" panose="020B0502040204020203" pitchFamily="34" charset="-79"/>
              </a:rPr>
              <a:t>UNIDOS MEXICANOS </a:t>
            </a:r>
            <a:endParaRPr lang="es-MX" sz="4000" dirty="0">
              <a:solidFill>
                <a:srgbClr val="7030A0"/>
              </a:solidFill>
              <a:latin typeface="Neo Sans Pro" panose="020B0504030504040204" pitchFamily="34" charset="0"/>
              <a:cs typeface="Gisha" panose="020B0502040204020203" pitchFamily="34" charset="-79"/>
            </a:endParaRPr>
          </a:p>
          <a:p>
            <a:pPr algn="just">
              <a:defRPr/>
            </a:pPr>
            <a:endParaRPr lang="es-MX" sz="1800" dirty="0">
              <a:latin typeface="Neo Sans Pro" panose="020B0504030504040204" pitchFamily="34" charset="0"/>
              <a:cs typeface="Gisha" panose="020B0502040204020203" pitchFamily="34" charset="-79"/>
            </a:endParaRPr>
          </a:p>
          <a:p>
            <a:pPr marL="0" indent="0" algn="r">
              <a:buNone/>
              <a:defRPr/>
            </a:pPr>
            <a:r>
              <a:rPr lang="es-MX" sz="1800" b="1" dirty="0" smtClean="0">
                <a:latin typeface="Neo Sans Pro Light" panose="020B0304030504040204" pitchFamily="34" charset="0"/>
                <a:cs typeface="Gisha" panose="020B0502040204020203" pitchFamily="34" charset="-79"/>
              </a:rPr>
              <a:t>(</a:t>
            </a:r>
            <a:r>
              <a:rPr lang="es-MX" sz="1800" b="1" dirty="0">
                <a:latin typeface="Neo Sans Pro Light" panose="020B0304030504040204" pitchFamily="34" charset="0"/>
                <a:cs typeface="Gisha" panose="020B0502040204020203" pitchFamily="34" charset="-79"/>
              </a:rPr>
              <a:t>10/06/2011)</a:t>
            </a:r>
          </a:p>
          <a:p>
            <a:pPr algn="just">
              <a:defRPr/>
            </a:pPr>
            <a:r>
              <a:rPr lang="es-MX" sz="1800" b="1" dirty="0">
                <a:latin typeface="Neo Sans Pro Light" panose="020B0304030504040204" pitchFamily="34" charset="0"/>
                <a:cs typeface="Gisha" panose="020B0502040204020203" pitchFamily="34" charset="-79"/>
              </a:rPr>
              <a:t>Artículo </a:t>
            </a:r>
            <a:r>
              <a:rPr lang="es-MX" sz="1800" b="1" dirty="0" smtClean="0">
                <a:latin typeface="Neo Sans Pro Light" panose="020B0304030504040204" pitchFamily="34" charset="0"/>
                <a:cs typeface="Gisha" panose="020B0502040204020203" pitchFamily="34" charset="-79"/>
              </a:rPr>
              <a:t>1</a:t>
            </a:r>
            <a:r>
              <a:rPr lang="es-MX" sz="1800" b="1" baseline="30000" dirty="0" smtClean="0">
                <a:latin typeface="Neo Sans Pro Light" panose="020B0304030504040204" pitchFamily="34" charset="0"/>
                <a:cs typeface="Gisha" panose="020B0502040204020203" pitchFamily="34" charset="-79"/>
              </a:rPr>
              <a:t>°</a:t>
            </a:r>
            <a:r>
              <a:rPr lang="es-MX" sz="1800" b="1" dirty="0" smtClean="0">
                <a:latin typeface="Neo Sans Pro Light" panose="020B0304030504040204" pitchFamily="34" charset="0"/>
                <a:cs typeface="Gisha" panose="020B0502040204020203" pitchFamily="34" charset="-79"/>
              </a:rPr>
              <a:t>. </a:t>
            </a:r>
            <a:r>
              <a:rPr lang="es-MX" sz="1800" dirty="0" smtClean="0">
                <a:latin typeface="Neo Sans Pro Light" panose="020B0304030504040204" pitchFamily="34" charset="0"/>
                <a:cs typeface="Gisha" panose="020B0502040204020203" pitchFamily="34" charset="-79"/>
              </a:rPr>
              <a:t>T</a:t>
            </a:r>
            <a:r>
              <a:rPr lang="es-MX" altLang="es-MX" sz="1800" dirty="0" smtClean="0">
                <a:latin typeface="Neo Sans Pro Light" panose="020B0304030504040204" pitchFamily="34" charset="0"/>
                <a:cs typeface="Gisha" panose="020B0502040204020203" pitchFamily="34" charset="-79"/>
              </a:rPr>
              <a:t>odas </a:t>
            </a:r>
            <a:r>
              <a:rPr lang="es-MX" altLang="es-MX" sz="1800" dirty="0">
                <a:latin typeface="Neo Sans Pro Light" panose="020B0304030504040204" pitchFamily="34" charset="0"/>
                <a:cs typeface="Gisha" panose="020B0502040204020203" pitchFamily="34" charset="-79"/>
              </a:rPr>
              <a:t>las personas gozarán de los </a:t>
            </a:r>
            <a:r>
              <a:rPr lang="es-MX" altLang="es-MX" sz="1800" dirty="0" smtClean="0">
                <a:latin typeface="Neo Sans Pro Light" panose="020B0304030504040204" pitchFamily="34" charset="0"/>
                <a:cs typeface="Gisha" panose="020B0502040204020203" pitchFamily="34" charset="-79"/>
              </a:rPr>
              <a:t>Derechos </a:t>
            </a:r>
            <a:r>
              <a:rPr lang="es-MX" altLang="es-MX" sz="1800" dirty="0">
                <a:latin typeface="Neo Sans Pro Light" panose="020B0304030504040204" pitchFamily="34" charset="0"/>
                <a:cs typeface="Gisha" panose="020B0502040204020203" pitchFamily="34" charset="-79"/>
              </a:rPr>
              <a:t>H</a:t>
            </a:r>
            <a:r>
              <a:rPr lang="es-MX" altLang="es-MX" sz="1800" dirty="0" smtClean="0">
                <a:latin typeface="Neo Sans Pro Light" panose="020B0304030504040204" pitchFamily="34" charset="0"/>
                <a:cs typeface="Gisha" panose="020B0502040204020203" pitchFamily="34" charset="-79"/>
              </a:rPr>
              <a:t>umanos </a:t>
            </a:r>
            <a:r>
              <a:rPr lang="es-MX" altLang="es-MX" sz="1800" dirty="0">
                <a:latin typeface="Neo Sans Pro Light" panose="020B0304030504040204" pitchFamily="34" charset="0"/>
                <a:cs typeface="Gisha" panose="020B0502040204020203" pitchFamily="34" charset="-79"/>
              </a:rPr>
              <a:t>reconocidos en esta Constitución y en los tratados internacionales de los que el Estado Mexicano sea parte…, (primer párrafo)</a:t>
            </a:r>
          </a:p>
          <a:p>
            <a:pPr algn="just">
              <a:defRPr/>
            </a:pPr>
            <a:r>
              <a:rPr lang="es-MX" altLang="es-MX" sz="1800" dirty="0" smtClean="0">
                <a:latin typeface="Neo Sans Pro Light" panose="020B0304030504040204" pitchFamily="34" charset="0"/>
                <a:cs typeface="Gisha" panose="020B0502040204020203" pitchFamily="34" charset="-79"/>
              </a:rPr>
              <a:t>Todas </a:t>
            </a:r>
            <a:r>
              <a:rPr lang="es-MX" altLang="es-MX" sz="1800" dirty="0">
                <a:latin typeface="Neo Sans Pro Light" panose="020B0304030504040204" pitchFamily="34" charset="0"/>
                <a:cs typeface="Gisha" panose="020B0502040204020203" pitchFamily="34" charset="-79"/>
              </a:rPr>
              <a:t>las autoridades, en el ámbito de sus competencias, tienen la obligación de promover, respetar, proteger y garantizar los derechos humanos…; (tercer párrafo)</a:t>
            </a:r>
          </a:p>
          <a:p>
            <a:pPr algn="just">
              <a:defRPr/>
            </a:pPr>
            <a:r>
              <a:rPr lang="es-MX" altLang="es-MX" sz="1800" dirty="0" smtClean="0">
                <a:latin typeface="Neo Sans Pro Light" panose="020B0304030504040204" pitchFamily="34" charset="0"/>
                <a:cs typeface="Gisha" panose="020B0502040204020203" pitchFamily="34" charset="-79"/>
              </a:rPr>
              <a:t>Queda </a:t>
            </a:r>
            <a:r>
              <a:rPr lang="es-MX" altLang="es-MX" sz="1800" dirty="0">
                <a:latin typeface="Neo Sans Pro Light" panose="020B0304030504040204" pitchFamily="34" charset="0"/>
                <a:cs typeface="Gisha" panose="020B0502040204020203" pitchFamily="34" charset="-79"/>
              </a:rPr>
              <a:t>prohibida toda discriminación motivada por origen étnico o nacional, </a:t>
            </a:r>
            <a:r>
              <a:rPr lang="es-MX" altLang="es-MX" sz="1800" b="1" dirty="0">
                <a:latin typeface="Neo Sans Pro Light" panose="020B0304030504040204" pitchFamily="34" charset="0"/>
                <a:cs typeface="Gisha" panose="020B0502040204020203" pitchFamily="34" charset="-79"/>
              </a:rPr>
              <a:t>el género</a:t>
            </a:r>
            <a:r>
              <a:rPr lang="es-MX" altLang="es-MX" sz="1800" dirty="0">
                <a:latin typeface="Neo Sans Pro Light" panose="020B0304030504040204" pitchFamily="34" charset="0"/>
                <a:cs typeface="Gisha" panose="020B0502040204020203" pitchFamily="34" charset="-79"/>
              </a:rPr>
              <a:t>, la edad, las discapacidades, la condición social, las condiciones de salud, la religión, las opiniones, las preferencias sexuales, el estado civil o cualquier otra que atente contra la dignidad humana y tenga por objeto anular o menoscabar los derechos y libertades de las personas”. (último párrafo)</a:t>
            </a:r>
            <a:endParaRPr lang="es-ES" altLang="es-MX" sz="1800" dirty="0">
              <a:latin typeface="Neo Sans Pro Light" panose="020B0304030504040204" pitchFamily="34" charset="0"/>
              <a:cs typeface="Gisha" panose="020B0502040204020203" pitchFamily="34" charset="-79"/>
            </a:endParaRPr>
          </a:p>
          <a:p>
            <a:endParaRPr lang="es-MX" dirty="0"/>
          </a:p>
        </p:txBody>
      </p:sp>
    </p:spTree>
    <p:extLst>
      <p:ext uri="{BB962C8B-B14F-4D97-AF65-F5344CB8AC3E}">
        <p14:creationId xmlns:p14="http://schemas.microsoft.com/office/powerpoint/2010/main" val="343533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Rectángulo 4"/>
          <p:cNvSpPr/>
          <p:nvPr/>
        </p:nvSpPr>
        <p:spPr>
          <a:xfrm>
            <a:off x="0" y="1008792"/>
            <a:ext cx="9871672" cy="1261884"/>
          </a:xfrm>
          <a:prstGeom prst="rect">
            <a:avLst/>
          </a:prstGeom>
        </p:spPr>
        <p:txBody>
          <a:bodyPr wrap="square">
            <a:spAutoFit/>
          </a:bodyPr>
          <a:lstStyle/>
          <a:p>
            <a:pPr algn="ctr">
              <a:defRPr/>
            </a:pPr>
            <a:r>
              <a:rPr lang="es-MX" sz="3800" dirty="0" smtClean="0">
                <a:solidFill>
                  <a:srgbClr val="7030A0"/>
                </a:solidFill>
                <a:effectLst>
                  <a:outerShdw blurRad="38100" dist="38100" dir="2700000" algn="tl">
                    <a:srgbClr val="000000">
                      <a:alpha val="43137"/>
                    </a:srgbClr>
                  </a:outerShdw>
                </a:effectLst>
                <a:latin typeface="Neo Sans Pro" panose="020B0504030504040204" pitchFamily="34" charset="0"/>
              </a:rPr>
              <a:t>SISTEMA  MUNICIPAL PARA LA IGUALDAD ENTRE MUJERES Y </a:t>
            </a:r>
            <a:r>
              <a:rPr lang="es-MX" sz="3800" dirty="0" smtClean="0">
                <a:solidFill>
                  <a:srgbClr val="7030A0"/>
                </a:solidFill>
                <a:effectLst>
                  <a:outerShdw blurRad="38100" dist="38100" dir="2700000" algn="tl">
                    <a:srgbClr val="000000">
                      <a:alpha val="43137"/>
                    </a:srgbClr>
                  </a:outerShdw>
                </a:effectLst>
                <a:latin typeface="Neo Sans Pro" panose="020B0504030504040204" pitchFamily="34" charset="0"/>
              </a:rPr>
              <a:t>HOMBRES</a:t>
            </a:r>
            <a:endParaRPr lang="es-MX" sz="3800" dirty="0">
              <a:solidFill>
                <a:srgbClr val="7030A0"/>
              </a:solidFill>
              <a:latin typeface="Neo Sans Pro" panose="020B0504030504040204" pitchFamily="34" charset="0"/>
            </a:endParaRPr>
          </a:p>
        </p:txBody>
      </p:sp>
      <p:pic>
        <p:nvPicPr>
          <p:cNvPr id="6" name="Marcador de contenido 5"/>
          <p:cNvPicPr>
            <a:picLocks noGrp="1" noChangeAspect="1"/>
          </p:cNvPicPr>
          <p:nvPr>
            <p:ph idx="1"/>
          </p:nvPr>
        </p:nvPicPr>
        <p:blipFill>
          <a:blip r:embed="rId3"/>
          <a:stretch>
            <a:fillRect/>
          </a:stretch>
        </p:blipFill>
        <p:spPr>
          <a:xfrm>
            <a:off x="2500802" y="2564393"/>
            <a:ext cx="4945030" cy="2797907"/>
          </a:xfrm>
          <a:prstGeom prst="rect">
            <a:avLst/>
          </a:prstGeom>
        </p:spPr>
      </p:pic>
    </p:spTree>
    <p:extLst>
      <p:ext uri="{BB962C8B-B14F-4D97-AF65-F5344CB8AC3E}">
        <p14:creationId xmlns:p14="http://schemas.microsoft.com/office/powerpoint/2010/main" val="507531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86783"/>
            <a:ext cx="3212369" cy="638338"/>
          </a:xfrm>
          <a:prstGeom prst="rect">
            <a:avLst/>
          </a:prstGeom>
          <a:noFill/>
          <a:ln>
            <a:noFill/>
          </a:ln>
        </p:spPr>
      </p:pic>
      <p:sp>
        <p:nvSpPr>
          <p:cNvPr id="5" name="Marcador de texto 2"/>
          <p:cNvSpPr>
            <a:spLocks noGrp="1"/>
          </p:cNvSpPr>
          <p:nvPr>
            <p:ph idx="1"/>
          </p:nvPr>
        </p:nvSpPr>
        <p:spPr>
          <a:xfrm>
            <a:off x="599986" y="1306287"/>
            <a:ext cx="8184785" cy="2922814"/>
          </a:xfrm>
        </p:spPr>
        <p:txBody>
          <a:bodyPr>
            <a:normAutofit/>
          </a:bodyPr>
          <a:lstStyle/>
          <a:p>
            <a:pPr marL="0" indent="0">
              <a:buNone/>
            </a:pPr>
            <a:r>
              <a:rPr lang="es-MX" sz="4000" dirty="0" smtClean="0">
                <a:solidFill>
                  <a:srgbClr val="7030A0"/>
                </a:solidFill>
                <a:latin typeface="Neo Sans Pro" panose="020B0504030504040204" pitchFamily="34" charset="0"/>
              </a:rPr>
              <a:t>¿ QUÉ ES EL </a:t>
            </a:r>
            <a:r>
              <a:rPr lang="es-MX" sz="4000" dirty="0" err="1" smtClean="0">
                <a:solidFill>
                  <a:srgbClr val="7030A0"/>
                </a:solidFill>
                <a:latin typeface="Neo Sans Pro" panose="020B0504030504040204" pitchFamily="34" charset="0"/>
              </a:rPr>
              <a:t>SMIMH</a:t>
            </a:r>
            <a:r>
              <a:rPr lang="es-MX" sz="4000" dirty="0" smtClean="0">
                <a:solidFill>
                  <a:srgbClr val="7030A0"/>
                </a:solidFill>
                <a:latin typeface="Neo Sans Pro" panose="020B0504030504040204" pitchFamily="34" charset="0"/>
              </a:rPr>
              <a:t>?</a:t>
            </a:r>
          </a:p>
          <a:p>
            <a:pPr marL="0" indent="0">
              <a:buNone/>
            </a:pPr>
            <a:r>
              <a:rPr lang="es-MX" sz="1700" b="1" dirty="0" smtClean="0">
                <a:latin typeface="Neo Sans Pro" panose="020B0504030504040204" pitchFamily="34" charset="0"/>
              </a:rPr>
              <a:t>                               </a:t>
            </a:r>
            <a:endParaRPr lang="es-MX" sz="1800" b="1" dirty="0" smtClean="0">
              <a:latin typeface="Neo Sans Pro" panose="020B0504030504040204" pitchFamily="34" charset="0"/>
            </a:endParaRPr>
          </a:p>
          <a:p>
            <a:pPr marL="0" indent="0" algn="just">
              <a:spcBef>
                <a:spcPts val="0"/>
              </a:spcBef>
            </a:pPr>
            <a:r>
              <a:rPr lang="es-MX" sz="1800" b="1" dirty="0" smtClean="0">
                <a:latin typeface="Neo Sans Pro" panose="020B0504030504040204" pitchFamily="34" charset="0"/>
              </a:rPr>
              <a:t> </a:t>
            </a:r>
            <a:r>
              <a:rPr lang="es-MX" sz="2000" dirty="0" smtClean="0">
                <a:latin typeface="Neo Sans Pro" panose="020B0504030504040204" pitchFamily="34" charset="0"/>
              </a:rPr>
              <a:t>Son los mecanismos de coordinación y corresponsabilidad interinstitucional de la administración pública municipal para implementar el Programa municipal para la igualdad entre mujeres y hombres y una vida libre de violencia que asegure y garantice el cumplimiento de la política nacional y estatal en materia de igualdad.</a:t>
            </a:r>
            <a:endParaRPr lang="es-MX" sz="2000" dirty="0">
              <a:latin typeface="Neo Sans Pro" panose="020B0504030504040204" pitchFamily="34" charset="0"/>
            </a:endParaRPr>
          </a:p>
        </p:txBody>
      </p:sp>
    </p:spTree>
    <p:extLst>
      <p:ext uri="{BB962C8B-B14F-4D97-AF65-F5344CB8AC3E}">
        <p14:creationId xmlns:p14="http://schemas.microsoft.com/office/powerpoint/2010/main" val="3420020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6" y="1306286"/>
            <a:ext cx="8184785" cy="3902527"/>
          </a:xfrm>
        </p:spPr>
        <p:txBody>
          <a:bodyPr>
            <a:normAutofit/>
          </a:bodyPr>
          <a:lstStyle/>
          <a:p>
            <a:pPr marL="0" indent="0">
              <a:buNone/>
            </a:pPr>
            <a:r>
              <a:rPr lang="es-MX" sz="4000" dirty="0" smtClean="0">
                <a:solidFill>
                  <a:srgbClr val="7030A0"/>
                </a:solidFill>
                <a:latin typeface="Neo Sans Pro" panose="020B0504030504040204" pitchFamily="34" charset="0"/>
              </a:rPr>
              <a:t>Fundamento Jurídico:</a:t>
            </a:r>
          </a:p>
          <a:p>
            <a:pPr marL="0" indent="0">
              <a:buNone/>
            </a:pPr>
            <a:r>
              <a:rPr lang="es-MX" sz="1700" b="1" dirty="0" smtClean="0">
                <a:latin typeface="Neo Sans Pro" panose="020B0504030504040204" pitchFamily="34" charset="0"/>
              </a:rPr>
              <a:t>                             </a:t>
            </a:r>
            <a:endParaRPr lang="es-MX" sz="1800" b="1" dirty="0" smtClean="0">
              <a:latin typeface="Neo Sans Pro" panose="020B0504030504040204" pitchFamily="34" charset="0"/>
            </a:endParaRPr>
          </a:p>
          <a:p>
            <a:pPr marL="0" indent="0" algn="just">
              <a:spcBef>
                <a:spcPts val="0"/>
              </a:spcBef>
            </a:pPr>
            <a:r>
              <a:rPr lang="es-MX" sz="1800" b="1" dirty="0" smtClean="0">
                <a:latin typeface="Neo Sans Pro" panose="020B0504030504040204" pitchFamily="34" charset="0"/>
              </a:rPr>
              <a:t> </a:t>
            </a:r>
            <a:r>
              <a:rPr lang="es-MX" sz="2000" dirty="0" smtClean="0">
                <a:latin typeface="Neo Sans Pro" panose="020B0504030504040204" pitchFamily="34" charset="0"/>
              </a:rPr>
              <a:t>Ley para la Igualdad entre Mujeres y Hombres para el Estado de Veracruz.</a:t>
            </a:r>
          </a:p>
          <a:p>
            <a:pPr marL="0" indent="0" algn="just">
              <a:spcBef>
                <a:spcPts val="0"/>
              </a:spcBef>
            </a:pPr>
            <a:endParaRPr lang="es-MX" sz="2000" dirty="0">
              <a:latin typeface="Neo Sans Pro" panose="020B0504030504040204" pitchFamily="34" charset="0"/>
            </a:endParaRPr>
          </a:p>
          <a:p>
            <a:pPr marL="0" indent="0" algn="just">
              <a:spcBef>
                <a:spcPts val="0"/>
              </a:spcBef>
            </a:pPr>
            <a:r>
              <a:rPr lang="es-MX" sz="2000" dirty="0" smtClean="0">
                <a:latin typeface="Neo Sans Pro" panose="020B0504030504040204" pitchFamily="34" charset="0"/>
              </a:rPr>
              <a:t>Reglamento de la Ley para la Igualdad entre Mujeres y Hombres del Estado de Veracruz.</a:t>
            </a:r>
          </a:p>
          <a:p>
            <a:pPr marL="0" indent="0" algn="just">
              <a:spcBef>
                <a:spcPts val="0"/>
              </a:spcBef>
            </a:pPr>
            <a:endParaRPr lang="es-MX" sz="2000" dirty="0" smtClean="0">
              <a:latin typeface="Neo Sans Pro" panose="020B0504030504040204" pitchFamily="34" charset="0"/>
            </a:endParaRPr>
          </a:p>
          <a:p>
            <a:pPr marL="0" indent="0" algn="just">
              <a:spcBef>
                <a:spcPts val="0"/>
              </a:spcBef>
            </a:pPr>
            <a:r>
              <a:rPr lang="es-MX" sz="2000" dirty="0" smtClean="0">
                <a:latin typeface="Neo Sans Pro" panose="020B0504030504040204" pitchFamily="34" charset="0"/>
              </a:rPr>
              <a:t>Reglamento del Sistema Estatal para la Igualdad entre Mujeres y Hombres.</a:t>
            </a:r>
          </a:p>
        </p:txBody>
      </p:sp>
    </p:spTree>
    <p:extLst>
      <p:ext uri="{BB962C8B-B14F-4D97-AF65-F5344CB8AC3E}">
        <p14:creationId xmlns:p14="http://schemas.microsoft.com/office/powerpoint/2010/main" val="4260099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8266428" cy="5653266"/>
          </a:xfrm>
        </p:spPr>
        <p:txBody>
          <a:bodyPr>
            <a:normAutofit/>
          </a:bodyPr>
          <a:lstStyle/>
          <a:p>
            <a:pPr marL="0" indent="0" algn="just">
              <a:buNone/>
            </a:pPr>
            <a:r>
              <a:rPr lang="es-MX" sz="2500" b="1" dirty="0" smtClean="0">
                <a:solidFill>
                  <a:srgbClr val="7030A0"/>
                </a:solidFill>
                <a:latin typeface="Neo Sans Pro" panose="020B0504030504040204" pitchFamily="34" charset="0"/>
              </a:rPr>
              <a:t>Ley para la Igualdad entre Mujeres y Hombres del Estado de Veracruz:</a:t>
            </a:r>
          </a:p>
          <a:p>
            <a:pPr marL="0" indent="0" algn="ctr">
              <a:buNone/>
            </a:pPr>
            <a:r>
              <a:rPr lang="es-MX" sz="2000" b="1" dirty="0" smtClean="0">
                <a:solidFill>
                  <a:schemeClr val="tx1"/>
                </a:solidFill>
                <a:latin typeface="Neo Sans Pro" panose="020B0504030504040204" pitchFamily="34" charset="0"/>
              </a:rPr>
              <a:t>De </a:t>
            </a:r>
            <a:r>
              <a:rPr lang="es-MX" sz="2000" b="1" dirty="0">
                <a:solidFill>
                  <a:schemeClr val="tx1"/>
                </a:solidFill>
                <a:latin typeface="Neo Sans Pro" panose="020B0504030504040204" pitchFamily="34" charset="0"/>
              </a:rPr>
              <a:t>los Ayuntamientos</a:t>
            </a:r>
          </a:p>
          <a:p>
            <a:pPr marL="0" indent="0" algn="just">
              <a:buNone/>
            </a:pPr>
            <a:r>
              <a:rPr lang="es-MX" sz="2000" u="sng" dirty="0" smtClean="0">
                <a:latin typeface="Neo Sans Pro" panose="020B0504030504040204" pitchFamily="34" charset="0"/>
              </a:rPr>
              <a:t>Artículo </a:t>
            </a:r>
            <a:r>
              <a:rPr lang="es-MX" sz="2000" u="sng" dirty="0">
                <a:latin typeface="Neo Sans Pro" panose="020B0504030504040204" pitchFamily="34" charset="0"/>
              </a:rPr>
              <a:t>15</a:t>
            </a:r>
            <a:r>
              <a:rPr lang="es-MX" sz="2000" dirty="0">
                <a:latin typeface="Neo Sans Pro" panose="020B0504030504040204" pitchFamily="34" charset="0"/>
              </a:rPr>
              <a:t>.- De conformidad con lo dispuesto en la presente Ley y demás disposiciones </a:t>
            </a:r>
            <a:r>
              <a:rPr lang="es-MX" sz="2000" dirty="0" smtClean="0">
                <a:latin typeface="Neo Sans Pro" panose="020B0504030504040204" pitchFamily="34" charset="0"/>
              </a:rPr>
              <a:t>aplicables en </a:t>
            </a:r>
            <a:r>
              <a:rPr lang="es-MX" sz="2000" dirty="0">
                <a:latin typeface="Neo Sans Pro" panose="020B0504030504040204" pitchFamily="34" charset="0"/>
              </a:rPr>
              <a:t>la materia, corresponde a los Ayuntamientos</a:t>
            </a:r>
            <a:r>
              <a:rPr lang="es-MX" sz="2000" dirty="0" smtClean="0">
                <a:latin typeface="Neo Sans Pro" panose="020B0504030504040204" pitchFamily="34" charset="0"/>
              </a:rPr>
              <a:t>:</a:t>
            </a:r>
          </a:p>
          <a:p>
            <a:pPr marL="0" indent="0" algn="just">
              <a:buNone/>
            </a:pPr>
            <a:endParaRPr lang="es-MX" sz="2000" dirty="0">
              <a:latin typeface="Neo Sans Pro" panose="020B0504030504040204" pitchFamily="34" charset="0"/>
            </a:endParaRPr>
          </a:p>
          <a:p>
            <a:pPr marL="0" indent="0" algn="just">
              <a:buNone/>
            </a:pPr>
            <a:r>
              <a:rPr lang="es-MX" sz="2000" dirty="0">
                <a:latin typeface="Neo Sans Pro" panose="020B0504030504040204" pitchFamily="34" charset="0"/>
              </a:rPr>
              <a:t>I. Implementar y vigilar el cumplimiento de las políticas municipales en materia de igualdad </a:t>
            </a:r>
            <a:r>
              <a:rPr lang="es-MX" sz="2000" dirty="0" smtClean="0">
                <a:latin typeface="Neo Sans Pro" panose="020B0504030504040204" pitchFamily="34" charset="0"/>
              </a:rPr>
              <a:t>entre mujeres </a:t>
            </a:r>
            <a:r>
              <a:rPr lang="es-MX" sz="2000" dirty="0">
                <a:latin typeface="Neo Sans Pro" panose="020B0504030504040204" pitchFamily="34" charset="0"/>
              </a:rPr>
              <a:t>y hombres, en concordancia con las políticas nacionales y del Estado;</a:t>
            </a:r>
          </a:p>
          <a:p>
            <a:pPr marL="0" indent="0" algn="just">
              <a:buNone/>
            </a:pPr>
            <a:endParaRPr lang="es-MX" sz="2000" dirty="0" smtClean="0">
              <a:latin typeface="Neo Sans Pro" panose="020B0504030504040204" pitchFamily="34" charset="0"/>
            </a:endParaRPr>
          </a:p>
          <a:p>
            <a:pPr marL="0" indent="0" algn="just">
              <a:buNone/>
            </a:pPr>
            <a:r>
              <a:rPr lang="es-MX" sz="2000" dirty="0" smtClean="0">
                <a:latin typeface="Neo Sans Pro" panose="020B0504030504040204" pitchFamily="34" charset="0"/>
              </a:rPr>
              <a:t>II</a:t>
            </a:r>
            <a:r>
              <a:rPr lang="es-MX" sz="2000" dirty="0">
                <a:latin typeface="Neo Sans Pro" panose="020B0504030504040204" pitchFamily="34" charset="0"/>
              </a:rPr>
              <a:t>. Coparticipar con el Ejecutivo del Estado, en la consolidación de los programas en materia </a:t>
            </a:r>
            <a:r>
              <a:rPr lang="es-MX" sz="2000" dirty="0" smtClean="0">
                <a:latin typeface="Neo Sans Pro" panose="020B0504030504040204" pitchFamily="34" charset="0"/>
              </a:rPr>
              <a:t>de igualdad </a:t>
            </a:r>
            <a:r>
              <a:rPr lang="es-MX" sz="2000" dirty="0">
                <a:latin typeface="Neo Sans Pro" panose="020B0504030504040204" pitchFamily="34" charset="0"/>
              </a:rPr>
              <a:t>entre mujeres y hombres</a:t>
            </a:r>
            <a:r>
              <a:rPr lang="es-MX" sz="2000" dirty="0" smtClean="0">
                <a:latin typeface="Neo Sans Pro" panose="020B0504030504040204" pitchFamily="34" charset="0"/>
              </a:rPr>
              <a:t>;</a:t>
            </a:r>
            <a:endParaRPr lang="es-MX" sz="2000" dirty="0">
              <a:latin typeface="Neo Sans Pro" panose="020B0504030504040204" pitchFamily="34" charset="0"/>
            </a:endParaRPr>
          </a:p>
        </p:txBody>
      </p:sp>
    </p:spTree>
    <p:extLst>
      <p:ext uri="{BB962C8B-B14F-4D97-AF65-F5344CB8AC3E}">
        <p14:creationId xmlns:p14="http://schemas.microsoft.com/office/powerpoint/2010/main" val="2575618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txBox="1">
            <a:spLocks/>
          </p:cNvSpPr>
          <p:nvPr/>
        </p:nvSpPr>
        <p:spPr>
          <a:xfrm>
            <a:off x="2098897" y="5370576"/>
            <a:ext cx="6944868" cy="11399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b="1" dirty="0">
              <a:solidFill>
                <a:prstClr val="black"/>
              </a:solidFill>
              <a:latin typeface="Neo Sans Pro" pitchFamily="34" charset="0"/>
            </a:endParaRPr>
          </a:p>
          <a:p>
            <a:endParaRPr lang="es-MX" sz="1900" dirty="0">
              <a:solidFill>
                <a:prstClr val="black"/>
              </a:solidFill>
              <a:latin typeface="Neo Sans Pro"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17627" y="183374"/>
            <a:ext cx="4707408" cy="913906"/>
          </a:xfrm>
          <a:prstGeom prst="rect">
            <a:avLst/>
          </a:prstGeom>
        </p:spPr>
      </p:pic>
      <p:sp>
        <p:nvSpPr>
          <p:cNvPr id="2" name="Rectángulo 1"/>
          <p:cNvSpPr/>
          <p:nvPr/>
        </p:nvSpPr>
        <p:spPr>
          <a:xfrm>
            <a:off x="696242" y="2655849"/>
            <a:ext cx="7729301" cy="2554545"/>
          </a:xfrm>
          <a:prstGeom prst="rect">
            <a:avLst/>
          </a:prstGeom>
        </p:spPr>
        <p:txBody>
          <a:bodyPr wrap="square">
            <a:spAutoFit/>
          </a:bodyPr>
          <a:lstStyle/>
          <a:p>
            <a:pPr algn="ctr">
              <a:defRPr/>
            </a:pPr>
            <a:r>
              <a:rPr lang="es-MX" sz="4000" dirty="0" smtClean="0">
                <a:solidFill>
                  <a:srgbClr val="7030A0"/>
                </a:solidFill>
                <a:effectLst>
                  <a:outerShdw blurRad="38100" dist="38100" dir="2700000" algn="tl">
                    <a:srgbClr val="000000">
                      <a:alpha val="43137"/>
                    </a:srgbClr>
                  </a:outerShdw>
                </a:effectLst>
                <a:latin typeface="Neo Sans Pro" panose="020B0504030504040204" pitchFamily="34" charset="0"/>
              </a:rPr>
              <a:t>INSTITUTO MUNICIPAL DE LAS MUJERES</a:t>
            </a:r>
            <a:endParaRPr lang="es-MX" sz="4000" dirty="0" smtClean="0">
              <a:solidFill>
                <a:srgbClr val="7030A0"/>
              </a:solidFill>
              <a:effectLst>
                <a:outerShdw blurRad="38100" dist="38100" dir="2700000" algn="tl">
                  <a:srgbClr val="000000">
                    <a:alpha val="43137"/>
                  </a:srgbClr>
                </a:outerShdw>
              </a:effectLst>
              <a:latin typeface="Neo Sans Pro" panose="020B0504030504040204" pitchFamily="34" charset="0"/>
            </a:endParaRPr>
          </a:p>
          <a:p>
            <a:pPr algn="ctr">
              <a:defRPr/>
            </a:pPr>
            <a:endParaRPr lang="es-MX" sz="4000" dirty="0">
              <a:solidFill>
                <a:srgbClr val="7030A0"/>
              </a:solidFill>
              <a:effectLst>
                <a:outerShdw blurRad="38100" dist="38100" dir="2700000" algn="tl">
                  <a:srgbClr val="000000">
                    <a:alpha val="43137"/>
                  </a:srgbClr>
                </a:outerShdw>
              </a:effectLst>
              <a:latin typeface="Neo Sans Pro" panose="020B0504030504040204" pitchFamily="34" charset="0"/>
            </a:endParaRPr>
          </a:p>
          <a:p>
            <a:pPr>
              <a:buFont typeface="Arial" panose="020B0604020202020204" pitchFamily="34" charset="0"/>
              <a:buChar char="•"/>
              <a:defRPr/>
            </a:pPr>
            <a:endParaRPr lang="es-MX" sz="4000" dirty="0">
              <a:effectLst>
                <a:outerShdw blurRad="38100" dist="38100" dir="2700000" algn="tl">
                  <a:srgbClr val="000000">
                    <a:alpha val="43137"/>
                  </a:srgbClr>
                </a:outerShdw>
              </a:effectLst>
              <a:latin typeface="Neo Sans Pro" panose="020B0504030504040204" pitchFamily="34" charset="0"/>
            </a:endParaRPr>
          </a:p>
        </p:txBody>
      </p:sp>
    </p:spTree>
    <p:extLst>
      <p:ext uri="{BB962C8B-B14F-4D97-AF65-F5344CB8AC3E}">
        <p14:creationId xmlns:p14="http://schemas.microsoft.com/office/powerpoint/2010/main" val="364108303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rmAutofit/>
          </a:bodyPr>
          <a:lstStyle/>
          <a:p>
            <a:pPr marL="0" indent="0" algn="just">
              <a:buNone/>
            </a:pPr>
            <a:r>
              <a:rPr lang="es-MX" sz="2500" dirty="0" smtClean="0">
                <a:solidFill>
                  <a:srgbClr val="7030A0"/>
                </a:solidFill>
                <a:latin typeface="Neo Sans Pro" panose="020B0504030504040204" pitchFamily="34" charset="0"/>
              </a:rPr>
              <a:t>Ley para la Igualdad entre Mujeres y Hombres del Estado de Veracruz:</a:t>
            </a:r>
          </a:p>
          <a:p>
            <a:pPr marL="0" indent="0" algn="just">
              <a:buNone/>
            </a:pPr>
            <a:endParaRPr lang="es-MX" sz="2500" dirty="0" smtClean="0">
              <a:solidFill>
                <a:srgbClr val="7030A0"/>
              </a:solidFill>
              <a:latin typeface="Neo Sans Pro" panose="020B0504030504040204" pitchFamily="34" charset="0"/>
            </a:endParaRPr>
          </a:p>
          <a:p>
            <a:pPr marL="0" indent="0" algn="just">
              <a:buNone/>
            </a:pPr>
            <a:r>
              <a:rPr lang="es-MX" sz="2000" dirty="0" smtClean="0">
                <a:latin typeface="Neo Sans Pro" panose="020B0504030504040204" pitchFamily="34" charset="0"/>
              </a:rPr>
              <a:t>III</a:t>
            </a:r>
            <a:r>
              <a:rPr lang="es-MX" sz="2000" dirty="0">
                <a:latin typeface="Neo Sans Pro" panose="020B0504030504040204" pitchFamily="34" charset="0"/>
              </a:rPr>
              <a:t>. Diseñar, formular y aplicar campañas de concientización y programas de desarrollo </a:t>
            </a:r>
            <a:r>
              <a:rPr lang="es-MX" sz="2000" dirty="0" smtClean="0">
                <a:latin typeface="Neo Sans Pro" panose="020B0504030504040204" pitchFamily="34" charset="0"/>
              </a:rPr>
              <a:t>que promuevan </a:t>
            </a:r>
            <a:r>
              <a:rPr lang="es-MX" sz="2000" dirty="0">
                <a:latin typeface="Neo Sans Pro" panose="020B0504030504040204" pitchFamily="34" charset="0"/>
              </a:rPr>
              <a:t>la igualdad entre mujeres y hombres</a:t>
            </a:r>
            <a:r>
              <a:rPr lang="es-MX" sz="2000" dirty="0" smtClean="0">
                <a:latin typeface="Neo Sans Pro" panose="020B0504030504040204" pitchFamily="34" charset="0"/>
              </a:rPr>
              <a:t>;</a:t>
            </a:r>
          </a:p>
          <a:p>
            <a:pPr marL="0" indent="0" algn="just">
              <a:buNone/>
            </a:pPr>
            <a:endParaRPr lang="es-MX" sz="2000" dirty="0">
              <a:latin typeface="Neo Sans Pro" panose="020B0504030504040204" pitchFamily="34" charset="0"/>
            </a:endParaRPr>
          </a:p>
          <a:p>
            <a:pPr marL="0" indent="0" algn="just">
              <a:buNone/>
            </a:pPr>
            <a:r>
              <a:rPr lang="es-MX" sz="2000" dirty="0">
                <a:latin typeface="Neo Sans Pro" panose="020B0504030504040204" pitchFamily="34" charset="0"/>
              </a:rPr>
              <a:t>IV. Fomentar la participación social, política, cultural, económica y ciudadana dirigida a lograr </a:t>
            </a:r>
            <a:r>
              <a:rPr lang="es-MX" sz="2000" dirty="0" smtClean="0">
                <a:latin typeface="Neo Sans Pro" panose="020B0504030504040204" pitchFamily="34" charset="0"/>
              </a:rPr>
              <a:t>la igualdad </a:t>
            </a:r>
            <a:r>
              <a:rPr lang="es-MX" sz="2000" dirty="0">
                <a:latin typeface="Neo Sans Pro" panose="020B0504030504040204" pitchFamily="34" charset="0"/>
              </a:rPr>
              <a:t>entre mujeres y hombres, tanto en las áreas urbanas como en las rurales; y</a:t>
            </a:r>
          </a:p>
          <a:p>
            <a:pPr marL="0" indent="0" algn="just">
              <a:buNone/>
            </a:pPr>
            <a:endParaRPr lang="es-MX" sz="2000" dirty="0" smtClean="0">
              <a:latin typeface="Neo Sans Pro" panose="020B0504030504040204" pitchFamily="34" charset="0"/>
            </a:endParaRPr>
          </a:p>
          <a:p>
            <a:pPr marL="0" indent="0" algn="just">
              <a:buNone/>
            </a:pPr>
            <a:r>
              <a:rPr lang="es-MX" sz="2000" dirty="0" smtClean="0">
                <a:latin typeface="Neo Sans Pro" panose="020B0504030504040204" pitchFamily="34" charset="0"/>
              </a:rPr>
              <a:t>V</a:t>
            </a:r>
            <a:r>
              <a:rPr lang="es-MX" sz="2000" dirty="0">
                <a:latin typeface="Neo Sans Pro" panose="020B0504030504040204" pitchFamily="34" charset="0"/>
              </a:rPr>
              <a:t>. Elaborar los Presupuestos de Egresos de los municipios con enfoque de género, </a:t>
            </a:r>
            <a:r>
              <a:rPr lang="es-MX" sz="2000" dirty="0" smtClean="0">
                <a:latin typeface="Neo Sans Pro" panose="020B0504030504040204" pitchFamily="34" charset="0"/>
              </a:rPr>
              <a:t>incorporando la </a:t>
            </a:r>
            <a:r>
              <a:rPr lang="es-MX" sz="2000" dirty="0">
                <a:latin typeface="Neo Sans Pro" panose="020B0504030504040204" pitchFamily="34" charset="0"/>
              </a:rPr>
              <a:t>asignación de recursos para el cumplimiento en el ámbito de su competencia de las </a:t>
            </a:r>
            <a:r>
              <a:rPr lang="es-MX" sz="2000" dirty="0" smtClean="0">
                <a:latin typeface="Neo Sans Pro" panose="020B0504030504040204" pitchFamily="34" charset="0"/>
              </a:rPr>
              <a:t>políticas de </a:t>
            </a:r>
            <a:r>
              <a:rPr lang="es-MX" sz="2000" dirty="0">
                <a:latin typeface="Neo Sans Pro" panose="020B0504030504040204" pitchFamily="34" charset="0"/>
              </a:rPr>
              <a:t>igualdad</a:t>
            </a:r>
            <a:r>
              <a:rPr lang="es-MX" sz="2000" dirty="0" smtClean="0">
                <a:latin typeface="Neo Sans Pro" panose="020B0504030504040204" pitchFamily="34" charset="0"/>
              </a:rPr>
              <a:t>.</a:t>
            </a:r>
            <a:endParaRPr lang="es-MX" sz="2000" dirty="0">
              <a:latin typeface="Neo Sans Pro" panose="020B0504030504040204" pitchFamily="34" charset="0"/>
            </a:endParaRPr>
          </a:p>
        </p:txBody>
      </p:sp>
    </p:spTree>
    <p:extLst>
      <p:ext uri="{BB962C8B-B14F-4D97-AF65-F5344CB8AC3E}">
        <p14:creationId xmlns:p14="http://schemas.microsoft.com/office/powerpoint/2010/main" val="1591309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rmAutofit/>
          </a:bodyPr>
          <a:lstStyle/>
          <a:p>
            <a:pPr marL="0" indent="0" algn="just">
              <a:buNone/>
            </a:pPr>
            <a:r>
              <a:rPr lang="es-MX" sz="2500" dirty="0" smtClean="0">
                <a:solidFill>
                  <a:srgbClr val="7030A0"/>
                </a:solidFill>
                <a:latin typeface="Neo Sans Pro" panose="020B0504030504040204" pitchFamily="34" charset="0"/>
              </a:rPr>
              <a:t>Ley para la Igualdad entre Mujeres y Hombres del Estado de Veracruz:</a:t>
            </a:r>
          </a:p>
          <a:p>
            <a:pPr marL="0" indent="0" algn="just">
              <a:buNone/>
            </a:pPr>
            <a:endParaRPr lang="es-MX" sz="2000" dirty="0">
              <a:latin typeface="Neo Sans Pro" panose="020B0504030504040204" pitchFamily="34" charset="0"/>
            </a:endParaRPr>
          </a:p>
          <a:p>
            <a:pPr marL="0" indent="0" algn="just">
              <a:buNone/>
            </a:pPr>
            <a:r>
              <a:rPr lang="es-MX" sz="2000" u="sng" dirty="0">
                <a:latin typeface="Neo Sans Pro" panose="020B0504030504040204" pitchFamily="34" charset="0"/>
              </a:rPr>
              <a:t>Artículo 16</a:t>
            </a:r>
            <a:r>
              <a:rPr lang="es-MX" sz="2000" dirty="0">
                <a:latin typeface="Neo Sans Pro" panose="020B0504030504040204" pitchFamily="34" charset="0"/>
              </a:rPr>
              <a:t>.- Las políticas de igualdad que desarrollen la Administración Pública Estatal </a:t>
            </a:r>
            <a:r>
              <a:rPr lang="es-MX" sz="2000" dirty="0" smtClean="0">
                <a:latin typeface="Neo Sans Pro" panose="020B0504030504040204" pitchFamily="34" charset="0"/>
              </a:rPr>
              <a:t>y Municipal </a:t>
            </a:r>
            <a:r>
              <a:rPr lang="es-MX" sz="2000" dirty="0">
                <a:latin typeface="Neo Sans Pro" panose="020B0504030504040204" pitchFamily="34" charset="0"/>
              </a:rPr>
              <a:t>y los órganos autónomos en el Estado, deberán establecer las acciones conducentes </a:t>
            </a:r>
            <a:r>
              <a:rPr lang="es-MX" sz="2000" dirty="0" smtClean="0">
                <a:latin typeface="Neo Sans Pro" panose="020B0504030504040204" pitchFamily="34" charset="0"/>
              </a:rPr>
              <a:t>a lograr </a:t>
            </a:r>
            <a:r>
              <a:rPr lang="es-MX" sz="2000" dirty="0">
                <a:latin typeface="Neo Sans Pro" panose="020B0504030504040204" pitchFamily="34" charset="0"/>
              </a:rPr>
              <a:t>la </a:t>
            </a:r>
            <a:r>
              <a:rPr lang="es-MX" sz="2000" b="1" dirty="0">
                <a:latin typeface="Neo Sans Pro" panose="020B0504030504040204" pitchFamily="34" charset="0"/>
              </a:rPr>
              <a:t>igualdad sustantiva</a:t>
            </a:r>
            <a:r>
              <a:rPr lang="es-MX" sz="2000" dirty="0">
                <a:latin typeface="Neo Sans Pro" panose="020B0504030504040204" pitchFamily="34" charset="0"/>
              </a:rPr>
              <a:t> en los ámbitos económico, político, social y </a:t>
            </a:r>
            <a:r>
              <a:rPr lang="es-MX" sz="2000" dirty="0" smtClean="0">
                <a:latin typeface="Neo Sans Pro" panose="020B0504030504040204" pitchFamily="34" charset="0"/>
              </a:rPr>
              <a:t>cultural.</a:t>
            </a:r>
          </a:p>
          <a:p>
            <a:pPr marL="0" indent="0" algn="just">
              <a:buNone/>
            </a:pPr>
            <a:endParaRPr lang="es-MX" sz="2000" dirty="0">
              <a:latin typeface="Neo Sans Pro" panose="020B0504030504040204" pitchFamily="34" charset="0"/>
            </a:endParaRPr>
          </a:p>
          <a:p>
            <a:pPr marL="0" indent="0" algn="just">
              <a:buNone/>
            </a:pPr>
            <a:r>
              <a:rPr lang="es-MX" sz="2000" b="1" i="1" dirty="0">
                <a:solidFill>
                  <a:srgbClr val="291EB8"/>
                </a:solidFill>
                <a:latin typeface="Neo Sans Pro" panose="020B0504030504040204" pitchFamily="34" charset="0"/>
              </a:rPr>
              <a:t>Igualdad sustantiva:</a:t>
            </a:r>
            <a:r>
              <a:rPr lang="es-MX" sz="2000" dirty="0">
                <a:solidFill>
                  <a:srgbClr val="291EB8"/>
                </a:solidFill>
                <a:latin typeface="Neo Sans Pro" panose="020B0504030504040204" pitchFamily="34" charset="0"/>
              </a:rPr>
              <a:t> Es la que se expresa en el goce y ejercicio pleno, irrestricto, integral, cotidiano y en todos los ámbitos de la vida, de los derechos humanos fundamentales universalmente reconocidos a la persona, sin distinción de </a:t>
            </a:r>
            <a:r>
              <a:rPr lang="es-MX" sz="2000" dirty="0" smtClean="0">
                <a:solidFill>
                  <a:srgbClr val="291EB8"/>
                </a:solidFill>
                <a:latin typeface="Neo Sans Pro" panose="020B0504030504040204" pitchFamily="34" charset="0"/>
              </a:rPr>
              <a:t>sexo.</a:t>
            </a:r>
            <a:r>
              <a:rPr lang="es-MX" sz="2000" dirty="0" smtClean="0"/>
              <a:t> </a:t>
            </a:r>
            <a:endParaRPr lang="es-MX" sz="2000" dirty="0" smtClean="0">
              <a:latin typeface="Neo Sans Pro" panose="020B0504030504040204" pitchFamily="34" charset="0"/>
            </a:endParaRPr>
          </a:p>
        </p:txBody>
      </p:sp>
    </p:spTree>
    <p:extLst>
      <p:ext uri="{BB962C8B-B14F-4D97-AF65-F5344CB8AC3E}">
        <p14:creationId xmlns:p14="http://schemas.microsoft.com/office/powerpoint/2010/main" val="1010978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rmAutofit/>
          </a:bodyPr>
          <a:lstStyle/>
          <a:p>
            <a:pPr marL="0" indent="0" algn="just">
              <a:buNone/>
            </a:pPr>
            <a:r>
              <a:rPr lang="es-MX" sz="2500" dirty="0" smtClean="0">
                <a:solidFill>
                  <a:srgbClr val="7030A0"/>
                </a:solidFill>
                <a:latin typeface="Neo Sans Pro" panose="020B0504030504040204" pitchFamily="34" charset="0"/>
              </a:rPr>
              <a:t>Ley para la Igualdad entre Mujeres y Hombres del Estado de Veracruz:</a:t>
            </a:r>
          </a:p>
          <a:p>
            <a:pPr marL="0" indent="0" algn="just">
              <a:buNone/>
            </a:pPr>
            <a:endParaRPr lang="es-MX" sz="2500" dirty="0">
              <a:solidFill>
                <a:srgbClr val="7030A0"/>
              </a:solidFill>
              <a:latin typeface="Neo Sans Pro" panose="020B0504030504040204" pitchFamily="34" charset="0"/>
            </a:endParaRPr>
          </a:p>
          <a:p>
            <a:pPr marL="0" indent="0" algn="just">
              <a:buNone/>
            </a:pPr>
            <a:r>
              <a:rPr lang="es-MX" sz="2200" dirty="0" smtClean="0">
                <a:solidFill>
                  <a:schemeClr val="tx1"/>
                </a:solidFill>
                <a:latin typeface="Neo Sans Pro" panose="020B0504030504040204" pitchFamily="34" charset="0"/>
              </a:rPr>
              <a:t>Artículo </a:t>
            </a:r>
            <a:r>
              <a:rPr lang="es-MX" sz="2200" dirty="0">
                <a:solidFill>
                  <a:schemeClr val="tx1"/>
                </a:solidFill>
                <a:latin typeface="Neo Sans Pro" panose="020B0504030504040204" pitchFamily="34" charset="0"/>
              </a:rPr>
              <a:t>27.- Los Ayuntamientos deberán integrar, </a:t>
            </a:r>
            <a:r>
              <a:rPr lang="es-MX" sz="2200" b="1" dirty="0">
                <a:solidFill>
                  <a:schemeClr val="tx1"/>
                </a:solidFill>
                <a:latin typeface="Neo Sans Pro" panose="020B0504030504040204" pitchFamily="34" charset="0"/>
              </a:rPr>
              <a:t>dentro de los primeros treinta días </a:t>
            </a:r>
            <a:r>
              <a:rPr lang="es-MX" sz="2200" dirty="0">
                <a:solidFill>
                  <a:schemeClr val="tx1"/>
                </a:solidFill>
                <a:latin typeface="Neo Sans Pro" panose="020B0504030504040204" pitchFamily="34" charset="0"/>
              </a:rPr>
              <a:t>en </a:t>
            </a:r>
            <a:r>
              <a:rPr lang="es-MX" sz="2200" dirty="0" smtClean="0">
                <a:solidFill>
                  <a:schemeClr val="tx1"/>
                </a:solidFill>
                <a:latin typeface="Neo Sans Pro" panose="020B0504030504040204" pitchFamily="34" charset="0"/>
              </a:rPr>
              <a:t>que inicien </a:t>
            </a:r>
            <a:r>
              <a:rPr lang="es-MX" sz="2200" dirty="0">
                <a:solidFill>
                  <a:schemeClr val="tx1"/>
                </a:solidFill>
                <a:latin typeface="Neo Sans Pro" panose="020B0504030504040204" pitchFamily="34" charset="0"/>
              </a:rPr>
              <a:t>sus funciones, los </a:t>
            </a:r>
            <a:r>
              <a:rPr lang="es-MX" sz="2200" b="1" dirty="0">
                <a:solidFill>
                  <a:schemeClr val="tx1"/>
                </a:solidFill>
                <a:latin typeface="Neo Sans Pro" panose="020B0504030504040204" pitchFamily="34" charset="0"/>
              </a:rPr>
              <a:t>Sistemas Municipales para la Igualdad entre Mujeres y Hombres</a:t>
            </a:r>
            <a:r>
              <a:rPr lang="es-MX" sz="2200" dirty="0" smtClean="0">
                <a:solidFill>
                  <a:schemeClr val="tx1"/>
                </a:solidFill>
                <a:latin typeface="Neo Sans Pro" panose="020B0504030504040204" pitchFamily="34" charset="0"/>
              </a:rPr>
              <a:t>, mismo </a:t>
            </a:r>
            <a:r>
              <a:rPr lang="es-MX" sz="2200" dirty="0">
                <a:solidFill>
                  <a:schemeClr val="tx1"/>
                </a:solidFill>
                <a:latin typeface="Neo Sans Pro" panose="020B0504030504040204" pitchFamily="34" charset="0"/>
              </a:rPr>
              <a:t>que se articularán con el Sistema Estatal, para el cumplimiento y logro de </a:t>
            </a:r>
            <a:r>
              <a:rPr lang="es-MX" sz="2200" dirty="0" smtClean="0">
                <a:solidFill>
                  <a:schemeClr val="tx1"/>
                </a:solidFill>
                <a:latin typeface="Neo Sans Pro" panose="020B0504030504040204" pitchFamily="34" charset="0"/>
              </a:rPr>
              <a:t>los objetivos </a:t>
            </a:r>
            <a:r>
              <a:rPr lang="es-MX" sz="2200" dirty="0">
                <a:solidFill>
                  <a:schemeClr val="tx1"/>
                </a:solidFill>
                <a:latin typeface="Neo Sans Pro" panose="020B0504030504040204" pitchFamily="34" charset="0"/>
              </a:rPr>
              <a:t>de esta Ley. </a:t>
            </a:r>
          </a:p>
        </p:txBody>
      </p:sp>
    </p:spTree>
    <p:extLst>
      <p:ext uri="{BB962C8B-B14F-4D97-AF65-F5344CB8AC3E}">
        <p14:creationId xmlns:p14="http://schemas.microsoft.com/office/powerpoint/2010/main" val="32277762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rmAutofit/>
          </a:bodyPr>
          <a:lstStyle/>
          <a:p>
            <a:pPr marL="0" indent="0" algn="ctr">
              <a:buNone/>
            </a:pPr>
            <a:r>
              <a:rPr lang="es-MX" sz="2500" dirty="0" smtClean="0">
                <a:solidFill>
                  <a:srgbClr val="7030A0"/>
                </a:solidFill>
                <a:latin typeface="Neo Sans Pro" panose="020B0504030504040204" pitchFamily="34" charset="0"/>
              </a:rPr>
              <a:t>INTEGRACIÓN DEL SISTEMA MUNICIPAL PARA LA IGUALDAD ENTRE MUJERES Y HOMBRES:</a:t>
            </a:r>
          </a:p>
          <a:p>
            <a:pPr marL="0" indent="0">
              <a:buNone/>
            </a:pPr>
            <a:r>
              <a:rPr lang="es-MX" sz="2000" b="1" dirty="0" smtClean="0">
                <a:latin typeface="Neo Sans Pro" panose="020B0504030504040204" pitchFamily="34" charset="0"/>
              </a:rPr>
              <a:t>Art. 16 del Reglamento de la Ley. </a:t>
            </a:r>
            <a:r>
              <a:rPr lang="es-MX" sz="2000" dirty="0" smtClean="0">
                <a:latin typeface="Neo Sans Pro" panose="020B0504030504040204" pitchFamily="34" charset="0"/>
              </a:rPr>
              <a:t>Los sistemas municipales estarán integrados por:</a:t>
            </a:r>
          </a:p>
          <a:p>
            <a:pPr marL="514350" indent="-514350" algn="just">
              <a:buClr>
                <a:srgbClr val="002060"/>
              </a:buClr>
              <a:buFont typeface="+mj-lt"/>
              <a:buAutoNum type="romanUcPeriod"/>
            </a:pPr>
            <a:r>
              <a:rPr lang="es-MX" sz="2000" dirty="0" smtClean="0">
                <a:latin typeface="Neo Sans Pro" panose="020B0504030504040204" pitchFamily="34" charset="0"/>
              </a:rPr>
              <a:t>Presidencia del Sistema municipal: Presidenta o Presidente municipal;</a:t>
            </a:r>
          </a:p>
          <a:p>
            <a:pPr marL="514350" indent="-514350" algn="just">
              <a:buClr>
                <a:srgbClr val="002060"/>
              </a:buClr>
              <a:buFont typeface="+mj-lt"/>
              <a:buAutoNum type="romanUcPeriod"/>
            </a:pPr>
            <a:r>
              <a:rPr lang="es-MX" sz="2000" dirty="0" smtClean="0">
                <a:latin typeface="Neo Sans Pro" panose="020B0504030504040204" pitchFamily="34" charset="0"/>
              </a:rPr>
              <a:t>Secretaría técnica del Sistema municipal: la titular del Instituto Municipal de las Mujeres;</a:t>
            </a:r>
          </a:p>
          <a:p>
            <a:pPr marL="514350" indent="-514350" algn="just">
              <a:buClr>
                <a:srgbClr val="002060"/>
              </a:buClr>
              <a:buFont typeface="+mj-lt"/>
              <a:buAutoNum type="romanUcPeriod"/>
            </a:pPr>
            <a:r>
              <a:rPr lang="es-MX" sz="2000" dirty="0" smtClean="0">
                <a:latin typeface="Neo Sans Pro" panose="020B0504030504040204" pitchFamily="34" charset="0"/>
              </a:rPr>
              <a:t>Titular de la Comisión de Hacienda Municipal;</a:t>
            </a:r>
          </a:p>
          <a:p>
            <a:pPr marL="514350" indent="-514350" algn="just">
              <a:buClr>
                <a:srgbClr val="002060"/>
              </a:buClr>
              <a:buFont typeface="+mj-lt"/>
              <a:buAutoNum type="romanUcPeriod"/>
            </a:pPr>
            <a:r>
              <a:rPr lang="es-MX" sz="2000" dirty="0" smtClean="0">
                <a:latin typeface="Neo Sans Pro" panose="020B0504030504040204" pitchFamily="34" charset="0"/>
              </a:rPr>
              <a:t>Titular de la Comisión para la Igualdad de Género del Ayuntamiento;</a:t>
            </a:r>
          </a:p>
          <a:p>
            <a:pPr marL="514350" indent="-514350" algn="just">
              <a:buClr>
                <a:srgbClr val="002060"/>
              </a:buClr>
              <a:buFont typeface="+mj-lt"/>
              <a:buAutoNum type="romanUcPeriod"/>
            </a:pPr>
            <a:r>
              <a:rPr lang="es-MX" sz="2000" dirty="0" smtClean="0">
                <a:latin typeface="Neo Sans Pro" panose="020B0504030504040204" pitchFamily="34" charset="0"/>
              </a:rPr>
              <a:t>Titular de la Comisión de Promoción y defensa de los derechos humanos del Ayuntamiento;</a:t>
            </a:r>
          </a:p>
          <a:p>
            <a:pPr marL="514350" indent="-514350" algn="just">
              <a:buClr>
                <a:srgbClr val="002060"/>
              </a:buClr>
              <a:buFont typeface="+mj-lt"/>
              <a:buAutoNum type="romanUcPeriod"/>
            </a:pPr>
            <a:r>
              <a:rPr lang="es-MX" sz="2000" dirty="0" smtClean="0">
                <a:latin typeface="Neo Sans Pro" panose="020B0504030504040204" pitchFamily="34" charset="0"/>
              </a:rPr>
              <a:t>Titular de la Comisión de Gobernación, reglamentos y circulares;</a:t>
            </a:r>
          </a:p>
          <a:p>
            <a:pPr marL="514350" indent="-514350" algn="just">
              <a:buClr>
                <a:srgbClr val="002060"/>
              </a:buClr>
              <a:buFont typeface="+mj-lt"/>
              <a:buAutoNum type="romanUcPeriod"/>
            </a:pPr>
            <a:r>
              <a:rPr lang="es-MX" sz="2000" dirty="0" smtClean="0">
                <a:latin typeface="Neo Sans Pro" panose="020B0504030504040204" pitchFamily="34" charset="0"/>
              </a:rPr>
              <a:t>Titular de la Sindicatura;</a:t>
            </a:r>
            <a:endParaRPr lang="es-MX" sz="2000" dirty="0">
              <a:latin typeface="Neo Sans Pro" panose="020B0504030504040204" pitchFamily="34" charset="0"/>
            </a:endParaRPr>
          </a:p>
          <a:p>
            <a:pPr marL="514350" indent="-514350" algn="just">
              <a:buFont typeface="+mj-lt"/>
              <a:buAutoNum type="romanUcPeriod"/>
            </a:pPr>
            <a:endParaRPr lang="es-MX" sz="2300" dirty="0">
              <a:solidFill>
                <a:schemeClr val="tx1"/>
              </a:solidFill>
              <a:latin typeface="Neo Sans Pro" panose="020B0504030504040204" pitchFamily="34" charset="0"/>
            </a:endParaRPr>
          </a:p>
        </p:txBody>
      </p:sp>
    </p:spTree>
    <p:extLst>
      <p:ext uri="{BB962C8B-B14F-4D97-AF65-F5344CB8AC3E}">
        <p14:creationId xmlns:p14="http://schemas.microsoft.com/office/powerpoint/2010/main" val="3307343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marL="0" indent="0" algn="ctr">
              <a:buNone/>
            </a:pPr>
            <a:r>
              <a:rPr lang="es-MX" sz="1900" dirty="0" smtClean="0">
                <a:solidFill>
                  <a:srgbClr val="7030A0"/>
                </a:solidFill>
                <a:latin typeface="Neo Sans Pro" panose="020B0504030504040204" pitchFamily="34" charset="0"/>
              </a:rPr>
              <a:t>INTEGRACIÓN DEL SISTEMA MUNICIPAL PARA LA IGUALDAD ENTRE MUJERES Y HOMBRES:</a:t>
            </a:r>
          </a:p>
          <a:p>
            <a:pPr marL="0" indent="0">
              <a:buNone/>
            </a:pPr>
            <a:r>
              <a:rPr lang="es-MX" sz="1900" b="1" dirty="0" smtClean="0">
                <a:latin typeface="Neo Sans Pro" panose="020B0504030504040204" pitchFamily="34" charset="0"/>
              </a:rPr>
              <a:t>Art. 16 del Reglamento de la Ley. </a:t>
            </a:r>
            <a:r>
              <a:rPr lang="es-MX" sz="1900" dirty="0" smtClean="0">
                <a:latin typeface="Neo Sans Pro" panose="020B0504030504040204" pitchFamily="34" charset="0"/>
              </a:rPr>
              <a:t>Los sistemas municipales estarán integrados por:</a:t>
            </a:r>
          </a:p>
          <a:p>
            <a:pPr marL="514350" indent="-514350">
              <a:buClr>
                <a:srgbClr val="291EB8"/>
              </a:buClr>
              <a:buFont typeface="+mj-lt"/>
              <a:buAutoNum type="romanUcPeriod" startAt="8"/>
            </a:pPr>
            <a:r>
              <a:rPr lang="es-MX" sz="2000" dirty="0" smtClean="0">
                <a:solidFill>
                  <a:schemeClr val="tx1"/>
                </a:solidFill>
                <a:latin typeface="Neo Sans Pro" panose="020B0504030504040204" pitchFamily="34" charset="0"/>
              </a:rPr>
              <a:t>VIII</a:t>
            </a:r>
            <a:r>
              <a:rPr lang="es-MX" sz="2000" dirty="0">
                <a:solidFill>
                  <a:schemeClr val="tx1"/>
                </a:solidFill>
                <a:latin typeface="Neo Sans Pro" panose="020B0504030504040204" pitchFamily="34" charset="0"/>
              </a:rPr>
              <a:t>. Titular de la Secretaría del Ayuntamiento;</a:t>
            </a:r>
          </a:p>
          <a:p>
            <a:pPr marL="514350" indent="-514350">
              <a:buClr>
                <a:srgbClr val="291EB8"/>
              </a:buClr>
              <a:buFont typeface="+mj-lt"/>
              <a:buAutoNum type="romanUcPeriod" startAt="8"/>
            </a:pPr>
            <a:r>
              <a:rPr lang="es-MX" sz="2000" dirty="0">
                <a:solidFill>
                  <a:schemeClr val="tx1"/>
                </a:solidFill>
                <a:latin typeface="Neo Sans Pro" panose="020B0504030504040204" pitchFamily="34" charset="0"/>
              </a:rPr>
              <a:t>IX. Titular del Órgano de Control Interno Municipal;</a:t>
            </a:r>
          </a:p>
          <a:p>
            <a:pPr marL="514350" indent="-514350">
              <a:buClr>
                <a:srgbClr val="291EB8"/>
              </a:buClr>
              <a:buFont typeface="+mj-lt"/>
              <a:buAutoNum type="romanUcPeriod" startAt="8"/>
            </a:pPr>
            <a:r>
              <a:rPr lang="es-MX" sz="2000" dirty="0">
                <a:solidFill>
                  <a:schemeClr val="tx1"/>
                </a:solidFill>
                <a:latin typeface="Neo Sans Pro" panose="020B0504030504040204" pitchFamily="34" charset="0"/>
              </a:rPr>
              <a:t>X. Titular de la Comisión, Dirección, Área o su equivalente de Salud y Asistencia Pública;</a:t>
            </a:r>
          </a:p>
          <a:p>
            <a:pPr marL="514350" indent="-514350">
              <a:buClr>
                <a:srgbClr val="291EB8"/>
              </a:buClr>
              <a:buFont typeface="+mj-lt"/>
              <a:buAutoNum type="romanUcPeriod" startAt="8"/>
            </a:pPr>
            <a:r>
              <a:rPr lang="es-MX" sz="2000" dirty="0">
                <a:solidFill>
                  <a:schemeClr val="tx1"/>
                </a:solidFill>
                <a:latin typeface="Neo Sans Pro" panose="020B0504030504040204" pitchFamily="34" charset="0"/>
              </a:rPr>
              <a:t>XI. Titular de la Comisión, Dirección, Área o su equivalente de Educación;</a:t>
            </a:r>
          </a:p>
          <a:p>
            <a:pPr marL="514350" indent="-514350">
              <a:buClr>
                <a:srgbClr val="291EB8"/>
              </a:buClr>
              <a:buFont typeface="+mj-lt"/>
              <a:buAutoNum type="romanUcPeriod" startAt="8"/>
            </a:pPr>
            <a:r>
              <a:rPr lang="es-MX" sz="2000" dirty="0">
                <a:solidFill>
                  <a:schemeClr val="tx1"/>
                </a:solidFill>
                <a:latin typeface="Neo Sans Pro" panose="020B0504030504040204" pitchFamily="34" charset="0"/>
              </a:rPr>
              <a:t>XII. Titular de la Comisión, Dirección, Área o su equivalente de Fomento Económico;</a:t>
            </a:r>
          </a:p>
          <a:p>
            <a:pPr marL="514350" indent="-514350">
              <a:buClr>
                <a:srgbClr val="291EB8"/>
              </a:buClr>
              <a:buFont typeface="+mj-lt"/>
              <a:buAutoNum type="romanUcPeriod" startAt="8"/>
            </a:pPr>
            <a:r>
              <a:rPr lang="es-MX" sz="2000" dirty="0">
                <a:solidFill>
                  <a:schemeClr val="tx1"/>
                </a:solidFill>
                <a:latin typeface="Neo Sans Pro" panose="020B0504030504040204" pitchFamily="34" charset="0"/>
              </a:rPr>
              <a:t>XIII. Titular de la Comisión, Dirección o su equivalente de Desarrollo Social</a:t>
            </a:r>
            <a:r>
              <a:rPr lang="es-MX" sz="2000" dirty="0" smtClean="0">
                <a:solidFill>
                  <a:schemeClr val="tx1"/>
                </a:solidFill>
                <a:latin typeface="Neo Sans Pro" panose="020B0504030504040204" pitchFamily="34" charset="0"/>
              </a:rPr>
              <a:t>;</a:t>
            </a:r>
            <a:endParaRPr lang="es-MX" sz="2000" dirty="0">
              <a:solidFill>
                <a:schemeClr val="tx1"/>
              </a:solidFill>
              <a:latin typeface="Neo Sans Pro" panose="020B0504030504040204" pitchFamily="34" charset="0"/>
            </a:endParaRPr>
          </a:p>
        </p:txBody>
      </p:sp>
    </p:spTree>
    <p:extLst>
      <p:ext uri="{BB962C8B-B14F-4D97-AF65-F5344CB8AC3E}">
        <p14:creationId xmlns:p14="http://schemas.microsoft.com/office/powerpoint/2010/main" val="2845679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marL="0" indent="0" algn="ctr">
              <a:buNone/>
            </a:pPr>
            <a:r>
              <a:rPr lang="es-MX" sz="1900" dirty="0" smtClean="0">
                <a:solidFill>
                  <a:srgbClr val="7030A0"/>
                </a:solidFill>
                <a:latin typeface="Neo Sans Pro" panose="020B0504030504040204" pitchFamily="34" charset="0"/>
              </a:rPr>
              <a:t>INTEGRACIÓN DEL SISTEMA MUNICIPAL PARA LA IGUALDAD ENTRE MUJERES Y HOMBRES:</a:t>
            </a:r>
          </a:p>
          <a:p>
            <a:pPr marL="0" indent="0">
              <a:buNone/>
            </a:pPr>
            <a:r>
              <a:rPr lang="es-MX" sz="1900" b="1" dirty="0" smtClean="0">
                <a:latin typeface="Neo Sans Pro" panose="020B0504030504040204" pitchFamily="34" charset="0"/>
              </a:rPr>
              <a:t>Art. 16 del Reglamento de la Ley. </a:t>
            </a:r>
            <a:r>
              <a:rPr lang="es-MX" sz="1900" dirty="0" smtClean="0">
                <a:latin typeface="Neo Sans Pro" panose="020B0504030504040204" pitchFamily="34" charset="0"/>
              </a:rPr>
              <a:t>Los sistemas municipales estarán integrados por:</a:t>
            </a:r>
          </a:p>
          <a:p>
            <a:pPr marL="514350" indent="-514350">
              <a:buClr>
                <a:srgbClr val="19126E"/>
              </a:buClr>
              <a:buFont typeface="+mj-lt"/>
              <a:buAutoNum type="romanUcPeriod" startAt="10"/>
            </a:pPr>
            <a:r>
              <a:rPr lang="es-MX" sz="2000" dirty="0" smtClean="0">
                <a:latin typeface="Neo Sans Pro" panose="020B0504030504040204" pitchFamily="34" charset="0"/>
              </a:rPr>
              <a:t> Titular </a:t>
            </a:r>
            <a:r>
              <a:rPr lang="es-MX" sz="2000" dirty="0">
                <a:latin typeface="Neo Sans Pro" panose="020B0504030504040204" pitchFamily="34" charset="0"/>
              </a:rPr>
              <a:t>de la Comisión, Dirección o su equivalente </a:t>
            </a:r>
            <a:r>
              <a:rPr lang="es-MX" sz="2000" dirty="0" smtClean="0">
                <a:latin typeface="Neo Sans Pro" panose="020B0504030504040204" pitchFamily="34" charset="0"/>
              </a:rPr>
              <a:t>de Fomento </a:t>
            </a:r>
            <a:r>
              <a:rPr lang="es-MX" sz="2000" dirty="0">
                <a:latin typeface="Neo Sans Pro" panose="020B0504030504040204" pitchFamily="34" charset="0"/>
              </a:rPr>
              <a:t>Agropecuario;</a:t>
            </a:r>
          </a:p>
          <a:p>
            <a:pPr marL="514350" indent="-514350">
              <a:buClr>
                <a:srgbClr val="19126E"/>
              </a:buClr>
              <a:buFont typeface="+mj-lt"/>
              <a:buAutoNum type="romanUcPeriod" startAt="10"/>
            </a:pPr>
            <a:r>
              <a:rPr lang="es-MX" sz="2000" dirty="0" smtClean="0">
                <a:latin typeface="Neo Sans Pro" panose="020B0504030504040204" pitchFamily="34" charset="0"/>
              </a:rPr>
              <a:t>Titular </a:t>
            </a:r>
            <a:r>
              <a:rPr lang="es-MX" sz="2000" dirty="0">
                <a:latin typeface="Neo Sans Pro" panose="020B0504030504040204" pitchFamily="34" charset="0"/>
              </a:rPr>
              <a:t>de la Comisión, Dirección o su equivalente </a:t>
            </a:r>
            <a:r>
              <a:rPr lang="es-MX" sz="2000" dirty="0" smtClean="0">
                <a:latin typeface="Neo Sans Pro" panose="020B0504030504040204" pitchFamily="34" charset="0"/>
              </a:rPr>
              <a:t>de Participación </a:t>
            </a:r>
            <a:r>
              <a:rPr lang="es-MX" sz="2000" dirty="0">
                <a:latin typeface="Neo Sans Pro" panose="020B0504030504040204" pitchFamily="34" charset="0"/>
              </a:rPr>
              <a:t>Ciudadana y Vecinal;</a:t>
            </a:r>
          </a:p>
          <a:p>
            <a:pPr marL="514350" indent="-514350">
              <a:buClr>
                <a:srgbClr val="19126E"/>
              </a:buClr>
              <a:buFont typeface="+mj-lt"/>
              <a:buAutoNum type="romanUcPeriod" startAt="10"/>
            </a:pPr>
            <a:r>
              <a:rPr lang="es-MX" sz="2000" dirty="0" smtClean="0">
                <a:latin typeface="Neo Sans Pro" panose="020B0504030504040204" pitchFamily="34" charset="0"/>
              </a:rPr>
              <a:t>Titular </a:t>
            </a:r>
            <a:r>
              <a:rPr lang="es-MX" sz="2000" dirty="0">
                <a:latin typeface="Neo Sans Pro" panose="020B0504030504040204" pitchFamily="34" charset="0"/>
              </a:rPr>
              <a:t>de la Comisión, Dirección o su equivalente </a:t>
            </a:r>
            <a:r>
              <a:rPr lang="es-MX" sz="2000" dirty="0" smtClean="0">
                <a:latin typeface="Neo Sans Pro" panose="020B0504030504040204" pitchFamily="34" charset="0"/>
              </a:rPr>
              <a:t>de Dirección </a:t>
            </a:r>
            <a:r>
              <a:rPr lang="es-MX" sz="2000" dirty="0">
                <a:latin typeface="Neo Sans Pro" panose="020B0504030504040204" pitchFamily="34" charset="0"/>
              </a:rPr>
              <a:t>de Policía y prevención del delito; y</a:t>
            </a:r>
          </a:p>
          <a:p>
            <a:pPr marL="514350" indent="-514350">
              <a:buClr>
                <a:srgbClr val="19126E"/>
              </a:buClr>
              <a:buFont typeface="+mj-lt"/>
              <a:buAutoNum type="romanUcPeriod" startAt="10"/>
            </a:pPr>
            <a:r>
              <a:rPr lang="es-MX" sz="2000" dirty="0" smtClean="0">
                <a:latin typeface="Neo Sans Pro" panose="020B0504030504040204" pitchFamily="34" charset="0"/>
              </a:rPr>
              <a:t>Dos </a:t>
            </a:r>
            <a:r>
              <a:rPr lang="es-MX" sz="2000" dirty="0">
                <a:latin typeface="Neo Sans Pro" panose="020B0504030504040204" pitchFamily="34" charset="0"/>
              </a:rPr>
              <a:t>personas de la Academia y dos representantes </a:t>
            </a:r>
            <a:r>
              <a:rPr lang="es-MX" sz="2000" dirty="0" smtClean="0">
                <a:latin typeface="Neo Sans Pro" panose="020B0504030504040204" pitchFamily="34" charset="0"/>
              </a:rPr>
              <a:t>de la </a:t>
            </a:r>
            <a:r>
              <a:rPr lang="es-MX" sz="2000" dirty="0">
                <a:latin typeface="Neo Sans Pro" panose="020B0504030504040204" pitchFamily="34" charset="0"/>
              </a:rPr>
              <a:t>sociedad civil de reconocida trayectoria o experiencia probada en trabajo a favor de los derechos humanos</a:t>
            </a:r>
            <a:r>
              <a:rPr lang="es-MX" sz="2000" dirty="0" smtClean="0">
                <a:latin typeface="Neo Sans Pro" panose="020B0504030504040204" pitchFamily="34" charset="0"/>
              </a:rPr>
              <a:t>.</a:t>
            </a:r>
            <a:endParaRPr lang="es-MX" sz="2000" dirty="0">
              <a:solidFill>
                <a:schemeClr val="tx1"/>
              </a:solidFill>
              <a:latin typeface="Neo Sans Pro" panose="020B0504030504040204" pitchFamily="34" charset="0"/>
            </a:endParaRPr>
          </a:p>
        </p:txBody>
      </p:sp>
    </p:spTree>
    <p:extLst>
      <p:ext uri="{BB962C8B-B14F-4D97-AF65-F5344CB8AC3E}">
        <p14:creationId xmlns:p14="http://schemas.microsoft.com/office/powerpoint/2010/main" val="9882471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marL="0" indent="0" algn="ctr">
              <a:buNone/>
            </a:pPr>
            <a:r>
              <a:rPr lang="es-MX" sz="1900" dirty="0" smtClean="0">
                <a:solidFill>
                  <a:srgbClr val="7030A0"/>
                </a:solidFill>
                <a:latin typeface="Neo Sans Pro" panose="020B0504030504040204" pitchFamily="34" charset="0"/>
              </a:rPr>
              <a:t>INTEGRACIÓN DEL SISTEMA MUNICIPAL PARA LA IGUALDAD ENTRE MUJERES Y HOMBRES:</a:t>
            </a:r>
          </a:p>
          <a:p>
            <a:pPr marL="0" indent="0" algn="ctr">
              <a:buNone/>
            </a:pPr>
            <a:endParaRPr lang="es-MX" sz="1900" dirty="0" smtClean="0">
              <a:solidFill>
                <a:srgbClr val="7030A0"/>
              </a:solidFill>
              <a:latin typeface="Neo Sans Pro" panose="020B0504030504040204" pitchFamily="34" charset="0"/>
            </a:endParaRPr>
          </a:p>
          <a:p>
            <a:pPr marL="0" indent="0" algn="just">
              <a:buNone/>
            </a:pPr>
            <a:r>
              <a:rPr lang="es-MX" sz="2000" dirty="0">
                <a:solidFill>
                  <a:schemeClr val="tx1"/>
                </a:solidFill>
                <a:latin typeface="Neo Sans Pro" panose="020B0504030504040204" pitchFamily="34" charset="0"/>
              </a:rPr>
              <a:t>En caso de que los Municipios no cuenten con la estructura orgánica señalada, los Sistemas Municipales podrán conformarse con las y los integrantes del ayuntamiento y demás áreas de la administración pública municipal, mediante acuerdo de cabildo. En todo caso se buscará que su integración sea lo más parecida a lo señalado en el presente artículo y al objetivo de los Sistemas Municipales.</a:t>
            </a:r>
          </a:p>
          <a:p>
            <a:pPr marL="0" indent="0">
              <a:buNone/>
            </a:pPr>
            <a:endParaRPr lang="es-MX" sz="2000" dirty="0">
              <a:solidFill>
                <a:schemeClr val="tx1"/>
              </a:solidFill>
              <a:latin typeface="Neo Sans Pro" panose="020B0504030504040204" pitchFamily="34" charset="0"/>
            </a:endParaRPr>
          </a:p>
        </p:txBody>
      </p:sp>
    </p:spTree>
    <p:extLst>
      <p:ext uri="{BB962C8B-B14F-4D97-AF65-F5344CB8AC3E}">
        <p14:creationId xmlns:p14="http://schemas.microsoft.com/office/powerpoint/2010/main" val="8462655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marL="0" indent="0" algn="just">
              <a:buNone/>
            </a:pPr>
            <a:r>
              <a:rPr lang="es-MX" sz="2400" dirty="0" smtClean="0">
                <a:solidFill>
                  <a:srgbClr val="7030A0"/>
                </a:solidFill>
                <a:latin typeface="Neo Sans Pro" panose="020B0504030504040204" pitchFamily="34" charset="0"/>
              </a:rPr>
              <a:t>Reglamento de la Ley </a:t>
            </a:r>
            <a:r>
              <a:rPr lang="es-MX" sz="2400" dirty="0" err="1" smtClean="0">
                <a:solidFill>
                  <a:srgbClr val="7030A0"/>
                </a:solidFill>
                <a:latin typeface="Neo Sans Pro" panose="020B0504030504040204" pitchFamily="34" charset="0"/>
              </a:rPr>
              <a:t>IMH</a:t>
            </a:r>
            <a:r>
              <a:rPr lang="es-MX" sz="2400" dirty="0" smtClean="0">
                <a:solidFill>
                  <a:schemeClr val="tx1"/>
                </a:solidFill>
                <a:latin typeface="Neo Sans Pro" panose="020B0504030504040204" pitchFamily="34" charset="0"/>
              </a:rPr>
              <a:t>:</a:t>
            </a:r>
          </a:p>
          <a:p>
            <a:pPr marL="0" indent="0" algn="just">
              <a:buNone/>
            </a:pPr>
            <a:endParaRPr lang="es-MX" sz="2200" dirty="0" smtClean="0">
              <a:solidFill>
                <a:schemeClr val="tx1"/>
              </a:solidFill>
              <a:latin typeface="Neo Sans Pro" panose="020B0504030504040204" pitchFamily="34" charset="0"/>
            </a:endParaRPr>
          </a:p>
          <a:p>
            <a:pPr marL="0" indent="0" algn="just">
              <a:buNone/>
            </a:pPr>
            <a:r>
              <a:rPr lang="es-MX" sz="2200" dirty="0" smtClean="0">
                <a:solidFill>
                  <a:schemeClr val="tx1"/>
                </a:solidFill>
                <a:latin typeface="Neo Sans Pro" panose="020B0504030504040204" pitchFamily="34" charset="0"/>
              </a:rPr>
              <a:t>Los </a:t>
            </a:r>
            <a:r>
              <a:rPr lang="es-MX" sz="2200" dirty="0">
                <a:solidFill>
                  <a:schemeClr val="tx1"/>
                </a:solidFill>
                <a:latin typeface="Neo Sans Pro" panose="020B0504030504040204" pitchFamily="34" charset="0"/>
              </a:rPr>
              <a:t>ayuntamientos integrarán los Sistemas Municipales y establecerán su Programa Municipal alineándolo al Sistema Estatal de acuerdo a la estructura organizacional de cada ayuntamiento</a:t>
            </a:r>
            <a:r>
              <a:rPr lang="es-MX" sz="2200" dirty="0" smtClean="0">
                <a:solidFill>
                  <a:schemeClr val="tx1"/>
                </a:solidFill>
                <a:latin typeface="Neo Sans Pro" panose="020B0504030504040204" pitchFamily="34" charset="0"/>
              </a:rPr>
              <a:t>.</a:t>
            </a:r>
          </a:p>
          <a:p>
            <a:pPr marL="0" indent="0" algn="just">
              <a:buNone/>
            </a:pPr>
            <a:endParaRPr lang="es-MX" sz="2200" dirty="0" smtClean="0">
              <a:solidFill>
                <a:schemeClr val="tx1"/>
              </a:solidFill>
              <a:latin typeface="Neo Sans Pro" panose="020B0504030504040204" pitchFamily="34" charset="0"/>
            </a:endParaRPr>
          </a:p>
          <a:p>
            <a:pPr marL="0" indent="0" algn="just">
              <a:buNone/>
            </a:pPr>
            <a:r>
              <a:rPr lang="es-MX" sz="2200" dirty="0" smtClean="0">
                <a:solidFill>
                  <a:schemeClr val="tx1"/>
                </a:solidFill>
                <a:latin typeface="Neo Sans Pro" panose="020B0504030504040204" pitchFamily="34" charset="0"/>
              </a:rPr>
              <a:t>Los </a:t>
            </a:r>
            <a:r>
              <a:rPr lang="es-MX" sz="2200" dirty="0">
                <a:solidFill>
                  <a:schemeClr val="tx1"/>
                </a:solidFill>
                <a:latin typeface="Neo Sans Pro" panose="020B0504030504040204" pitchFamily="34" charset="0"/>
              </a:rPr>
              <a:t>Sistemas Municipales tienen por objeto coordinar las políticas públicas, los programas y las acciones interinstitucionales para la igualdad de oportunidades entre mujeres y hombres, así como la prevención, atención y sanción de la violencia contra las </a:t>
            </a:r>
            <a:r>
              <a:rPr lang="es-MX" sz="2200" dirty="0" smtClean="0">
                <a:solidFill>
                  <a:schemeClr val="tx1"/>
                </a:solidFill>
                <a:latin typeface="Neo Sans Pro" panose="020B0504030504040204" pitchFamily="34" charset="0"/>
              </a:rPr>
              <a:t>mujeres.</a:t>
            </a:r>
            <a:endParaRPr lang="es-MX" sz="2200" dirty="0">
              <a:solidFill>
                <a:schemeClr val="tx1"/>
              </a:solidFill>
              <a:latin typeface="Neo Sans Pro" panose="020B0504030504040204" pitchFamily="34" charset="0"/>
            </a:endParaRPr>
          </a:p>
        </p:txBody>
      </p:sp>
    </p:spTree>
    <p:extLst>
      <p:ext uri="{BB962C8B-B14F-4D97-AF65-F5344CB8AC3E}">
        <p14:creationId xmlns:p14="http://schemas.microsoft.com/office/powerpoint/2010/main" val="2933286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rmAutofit/>
          </a:bodyPr>
          <a:lstStyle/>
          <a:p>
            <a:pPr marL="0" indent="0" algn="ctr">
              <a:buNone/>
            </a:pPr>
            <a:r>
              <a:rPr lang="es-MX" sz="2500" dirty="0" smtClean="0">
                <a:solidFill>
                  <a:srgbClr val="7030A0"/>
                </a:solidFill>
                <a:latin typeface="Neo Sans Pro" panose="020B0504030504040204" pitchFamily="34" charset="0"/>
              </a:rPr>
              <a:t>OBJETIVOS DEL SISTEMA MUNICIPAL PARA LA IGUALDAD ENTRE MUJERES Y HOMBRES:</a:t>
            </a:r>
          </a:p>
          <a:p>
            <a:pPr marL="514350" indent="-514350" algn="ctr">
              <a:buClr>
                <a:srgbClr val="291EB8"/>
              </a:buClr>
              <a:buFont typeface="+mj-lt"/>
              <a:buAutoNum type="romanUcPeriod"/>
            </a:pPr>
            <a:endParaRPr lang="es-MX" sz="2300" dirty="0" smtClean="0">
              <a:solidFill>
                <a:schemeClr val="tx1"/>
              </a:solidFill>
              <a:latin typeface="Neo Sans Pro" panose="020B0504030504040204" pitchFamily="34" charset="0"/>
            </a:endParaRPr>
          </a:p>
          <a:p>
            <a:pPr marL="514350" indent="-514350" algn="just">
              <a:buClr>
                <a:srgbClr val="291EB8"/>
              </a:buClr>
              <a:buFont typeface="+mj-lt"/>
              <a:buAutoNum type="romanUcPeriod"/>
            </a:pPr>
            <a:r>
              <a:rPr lang="es-MX" sz="2300" dirty="0">
                <a:solidFill>
                  <a:schemeClr val="tx1"/>
                </a:solidFill>
                <a:latin typeface="Neo Sans Pro" panose="020B0504030504040204" pitchFamily="34" charset="0"/>
              </a:rPr>
              <a:t>Garantizar la igualdad de oportunidades entre mujeres y hombres;</a:t>
            </a:r>
          </a:p>
          <a:p>
            <a:pPr marL="514350" indent="-514350" algn="just">
              <a:buClr>
                <a:srgbClr val="291EB8"/>
              </a:buClr>
              <a:buFont typeface="+mj-lt"/>
              <a:buAutoNum type="romanUcPeriod"/>
            </a:pPr>
            <a:r>
              <a:rPr lang="es-MX" sz="2300" dirty="0" smtClean="0">
                <a:solidFill>
                  <a:schemeClr val="tx1"/>
                </a:solidFill>
                <a:latin typeface="Neo Sans Pro" panose="020B0504030504040204" pitchFamily="34" charset="0"/>
              </a:rPr>
              <a:t>Erradicar </a:t>
            </a:r>
            <a:r>
              <a:rPr lang="es-MX" sz="2300" dirty="0">
                <a:solidFill>
                  <a:schemeClr val="tx1"/>
                </a:solidFill>
                <a:latin typeface="Neo Sans Pro" panose="020B0504030504040204" pitchFamily="34" charset="0"/>
              </a:rPr>
              <a:t>los estereotipos que discriminan y fomentan la desigualdad;</a:t>
            </a:r>
          </a:p>
          <a:p>
            <a:pPr marL="514350" indent="-514350" algn="just">
              <a:buClr>
                <a:srgbClr val="291EB8"/>
              </a:buClr>
              <a:buFont typeface="+mj-lt"/>
              <a:buAutoNum type="romanUcPeriod"/>
            </a:pPr>
            <a:r>
              <a:rPr lang="es-MX" sz="2300" dirty="0" smtClean="0">
                <a:solidFill>
                  <a:schemeClr val="tx1"/>
                </a:solidFill>
                <a:latin typeface="Neo Sans Pro" panose="020B0504030504040204" pitchFamily="34" charset="0"/>
              </a:rPr>
              <a:t>Implementar </a:t>
            </a:r>
            <a:r>
              <a:rPr lang="es-MX" sz="2300" dirty="0">
                <a:solidFill>
                  <a:schemeClr val="tx1"/>
                </a:solidFill>
                <a:latin typeface="Neo Sans Pro" panose="020B0504030504040204" pitchFamily="34" charset="0"/>
              </a:rPr>
              <a:t>programas y servicios para la igualdad entre mujeres y hombres;</a:t>
            </a:r>
          </a:p>
          <a:p>
            <a:pPr marL="514350" indent="-514350" algn="just">
              <a:buClr>
                <a:srgbClr val="291EB8"/>
              </a:buClr>
              <a:buFont typeface="+mj-lt"/>
              <a:buAutoNum type="romanUcPeriod"/>
            </a:pPr>
            <a:r>
              <a:rPr lang="es-MX" sz="2300" dirty="0" smtClean="0">
                <a:solidFill>
                  <a:schemeClr val="tx1"/>
                </a:solidFill>
                <a:latin typeface="Neo Sans Pro" panose="020B0504030504040204" pitchFamily="34" charset="0"/>
              </a:rPr>
              <a:t>Instituir </a:t>
            </a:r>
            <a:r>
              <a:rPr lang="es-MX" sz="2300" dirty="0">
                <a:solidFill>
                  <a:schemeClr val="tx1"/>
                </a:solidFill>
                <a:latin typeface="Neo Sans Pro" panose="020B0504030504040204" pitchFamily="34" charset="0"/>
              </a:rPr>
              <a:t>acciones afirmativas en el ámbito gubernamental y concertar su implementación en </a:t>
            </a:r>
            <a:r>
              <a:rPr lang="es-MX" sz="2300" dirty="0" smtClean="0">
                <a:solidFill>
                  <a:schemeClr val="tx1"/>
                </a:solidFill>
                <a:latin typeface="Neo Sans Pro" panose="020B0504030504040204" pitchFamily="34" charset="0"/>
              </a:rPr>
              <a:t>los ámbitos </a:t>
            </a:r>
            <a:r>
              <a:rPr lang="es-MX" sz="2300" dirty="0">
                <a:solidFill>
                  <a:schemeClr val="tx1"/>
                </a:solidFill>
                <a:latin typeface="Neo Sans Pro" panose="020B0504030504040204" pitchFamily="34" charset="0"/>
              </a:rPr>
              <a:t>social y privado para garantizar un estado de igualdad entre mujeres y hombres; y</a:t>
            </a:r>
          </a:p>
          <a:p>
            <a:pPr marL="514350" indent="-514350" algn="just">
              <a:buClr>
                <a:srgbClr val="291EB8"/>
              </a:buClr>
              <a:buFont typeface="+mj-lt"/>
              <a:buAutoNum type="romanUcPeriod"/>
            </a:pPr>
            <a:r>
              <a:rPr lang="es-MX" sz="2300" dirty="0" smtClean="0">
                <a:solidFill>
                  <a:schemeClr val="tx1"/>
                </a:solidFill>
                <a:latin typeface="Neo Sans Pro" panose="020B0504030504040204" pitchFamily="34" charset="0"/>
              </a:rPr>
              <a:t>Aprobar </a:t>
            </a:r>
            <a:r>
              <a:rPr lang="es-MX" sz="2300" dirty="0">
                <a:solidFill>
                  <a:schemeClr val="tx1"/>
                </a:solidFill>
                <a:latin typeface="Neo Sans Pro" panose="020B0504030504040204" pitchFamily="34" charset="0"/>
              </a:rPr>
              <a:t>su reglamento, a propuesta de la Presidencia. </a:t>
            </a:r>
          </a:p>
        </p:txBody>
      </p:sp>
    </p:spTree>
    <p:extLst>
      <p:ext uri="{BB962C8B-B14F-4D97-AF65-F5344CB8AC3E}">
        <p14:creationId xmlns:p14="http://schemas.microsoft.com/office/powerpoint/2010/main" val="1188922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marL="0" indent="0" algn="just">
              <a:buNone/>
            </a:pPr>
            <a:r>
              <a:rPr lang="es-MX" sz="2400" dirty="0" smtClean="0">
                <a:solidFill>
                  <a:srgbClr val="7030A0"/>
                </a:solidFill>
                <a:latin typeface="Neo Sans Pro" panose="020B0504030504040204" pitchFamily="34" charset="0"/>
              </a:rPr>
              <a:t>Reglamento de la Ley </a:t>
            </a:r>
            <a:r>
              <a:rPr lang="es-MX" sz="2400" dirty="0" err="1" smtClean="0">
                <a:solidFill>
                  <a:srgbClr val="7030A0"/>
                </a:solidFill>
                <a:latin typeface="Neo Sans Pro" panose="020B0504030504040204" pitchFamily="34" charset="0"/>
              </a:rPr>
              <a:t>IMH</a:t>
            </a:r>
            <a:r>
              <a:rPr lang="es-MX" sz="2400" dirty="0" smtClean="0">
                <a:solidFill>
                  <a:schemeClr val="tx1"/>
                </a:solidFill>
                <a:latin typeface="Neo Sans Pro" panose="020B0504030504040204" pitchFamily="34" charset="0"/>
              </a:rPr>
              <a:t>:</a:t>
            </a:r>
          </a:p>
          <a:p>
            <a:pPr marL="0" indent="0" algn="just">
              <a:buNone/>
            </a:pPr>
            <a:endParaRPr lang="es-MX" sz="2100" dirty="0" smtClean="0">
              <a:solidFill>
                <a:schemeClr val="tx1"/>
              </a:solidFill>
              <a:latin typeface="Neo Sans Pro" panose="020B0504030504040204" pitchFamily="34" charset="0"/>
            </a:endParaRPr>
          </a:p>
          <a:p>
            <a:pPr marL="0" indent="0" algn="just">
              <a:buNone/>
            </a:pPr>
            <a:r>
              <a:rPr lang="es-MX" sz="2200" dirty="0">
                <a:solidFill>
                  <a:schemeClr val="tx1"/>
                </a:solidFill>
                <a:latin typeface="Neo Sans Pro" panose="020B0504030504040204" pitchFamily="34" charset="0"/>
              </a:rPr>
              <a:t>Corresponde a los Sistemas Municipales el diseño, elaboración, aplicación, evaluación y seguimiento del Programa Municipal conforme a los principios de igualdad y no discriminación armonizados con el Programa Estatal y la normativa vigente en la materia</a:t>
            </a:r>
            <a:r>
              <a:rPr lang="es-MX" sz="2200" dirty="0" smtClean="0">
                <a:solidFill>
                  <a:schemeClr val="tx1"/>
                </a:solidFill>
                <a:latin typeface="Neo Sans Pro" panose="020B0504030504040204" pitchFamily="34" charset="0"/>
              </a:rPr>
              <a:t>.</a:t>
            </a:r>
          </a:p>
          <a:p>
            <a:pPr marL="0" indent="0" algn="just">
              <a:buNone/>
            </a:pPr>
            <a:endParaRPr lang="es-MX" sz="2200" dirty="0">
              <a:solidFill>
                <a:schemeClr val="tx1"/>
              </a:solidFill>
              <a:latin typeface="Neo Sans Pro" panose="020B0504030504040204" pitchFamily="34" charset="0"/>
            </a:endParaRPr>
          </a:p>
          <a:p>
            <a:pPr marL="0" indent="0" algn="just">
              <a:buNone/>
            </a:pPr>
            <a:r>
              <a:rPr lang="es-MX" sz="2200" dirty="0">
                <a:solidFill>
                  <a:schemeClr val="tx1"/>
                </a:solidFill>
                <a:latin typeface="Neo Sans Pro" panose="020B0504030504040204" pitchFamily="34" charset="0"/>
              </a:rPr>
              <a:t>El Programa Municipal será aprobado por el Sistema Municipal y se deberá publicar en la Gaceta Oficial del estado iniciando su vigencia a partir de esa fecha</a:t>
            </a:r>
            <a:endParaRPr lang="es-MX" sz="2200" dirty="0" smtClean="0">
              <a:solidFill>
                <a:schemeClr val="tx1"/>
              </a:solidFill>
              <a:latin typeface="Neo Sans Pro" panose="020B0504030504040204" pitchFamily="34" charset="0"/>
            </a:endParaRPr>
          </a:p>
        </p:txBody>
      </p:sp>
    </p:spTree>
    <p:extLst>
      <p:ext uri="{BB962C8B-B14F-4D97-AF65-F5344CB8AC3E}">
        <p14:creationId xmlns:p14="http://schemas.microsoft.com/office/powerpoint/2010/main" val="3177785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2" name="Marcador de contenido 1"/>
          <p:cNvSpPr>
            <a:spLocks noGrp="1"/>
          </p:cNvSpPr>
          <p:nvPr>
            <p:ph idx="1"/>
          </p:nvPr>
        </p:nvSpPr>
        <p:spPr>
          <a:xfrm>
            <a:off x="599987" y="1008792"/>
            <a:ext cx="7614992" cy="5408337"/>
          </a:xfrm>
        </p:spPr>
        <p:txBody>
          <a:bodyPr>
            <a:normAutofit lnSpcReduction="10000"/>
          </a:bodyPr>
          <a:lstStyle/>
          <a:p>
            <a:r>
              <a:rPr lang="es-MX" sz="2000" b="1" i="1" dirty="0" smtClean="0">
                <a:solidFill>
                  <a:schemeClr val="tx1"/>
                </a:solidFill>
                <a:latin typeface="Neo Sans Pro" panose="020B0504030504040204" pitchFamily="34" charset="0"/>
              </a:rPr>
              <a:t>TENER EN CUENTA QUE:</a:t>
            </a:r>
          </a:p>
          <a:p>
            <a:pPr marL="0" indent="0" algn="just">
              <a:buNone/>
            </a:pPr>
            <a:r>
              <a:rPr lang="es-MX" sz="2000" dirty="0" smtClean="0">
                <a:latin typeface="Neo Sans Pro" panose="020B0504030504040204" pitchFamily="34" charset="0"/>
              </a:rPr>
              <a:t>Los </a:t>
            </a:r>
            <a:r>
              <a:rPr lang="es-MX" sz="2000" dirty="0">
                <a:latin typeface="Neo Sans Pro" panose="020B0504030504040204" pitchFamily="34" charset="0"/>
              </a:rPr>
              <a:t>principales objetivos de las instancias municipales de las mujeres son</a:t>
            </a:r>
            <a:r>
              <a:rPr lang="es-MX" sz="2000" dirty="0" smtClean="0">
                <a:latin typeface="Neo Sans Pro" panose="020B0504030504040204" pitchFamily="34" charset="0"/>
              </a:rPr>
              <a:t>:</a:t>
            </a:r>
          </a:p>
          <a:p>
            <a:pPr algn="just">
              <a:buFont typeface="Wingdings" panose="05000000000000000000" pitchFamily="2" charset="2"/>
              <a:buChar char="v"/>
            </a:pPr>
            <a:r>
              <a:rPr lang="es-MX" sz="2000" dirty="0" smtClean="0">
                <a:solidFill>
                  <a:srgbClr val="7030A0"/>
                </a:solidFill>
                <a:latin typeface="Neo Sans Pro" panose="020B0504030504040204" pitchFamily="34" charset="0"/>
              </a:rPr>
              <a:t>Aportar </a:t>
            </a:r>
            <a:r>
              <a:rPr lang="es-MX" sz="2000" dirty="0">
                <a:solidFill>
                  <a:srgbClr val="7030A0"/>
                </a:solidFill>
                <a:latin typeface="Neo Sans Pro" panose="020B0504030504040204" pitchFamily="34" charset="0"/>
              </a:rPr>
              <a:t>los elementos necesarios para que el diseño de los planes y programas del gobierno municipal atienda las necesidades específicas de hombres y mujeres, y propiciar la igualdad de oportunidades</a:t>
            </a:r>
            <a:r>
              <a:rPr lang="es-MX" sz="2000" dirty="0" smtClean="0">
                <a:solidFill>
                  <a:srgbClr val="7030A0"/>
                </a:solidFill>
                <a:latin typeface="Neo Sans Pro" panose="020B0504030504040204" pitchFamily="34" charset="0"/>
              </a:rPr>
              <a:t>.</a:t>
            </a:r>
          </a:p>
          <a:p>
            <a:pPr algn="just">
              <a:buFont typeface="Wingdings" panose="05000000000000000000" pitchFamily="2" charset="2"/>
              <a:buChar char="v"/>
            </a:pPr>
            <a:r>
              <a:rPr lang="es-MX" sz="2000" dirty="0" smtClean="0">
                <a:solidFill>
                  <a:srgbClr val="7030A0"/>
                </a:solidFill>
                <a:latin typeface="Neo Sans Pro" panose="020B0504030504040204" pitchFamily="34" charset="0"/>
              </a:rPr>
              <a:t>Apoyar </a:t>
            </a:r>
            <a:r>
              <a:rPr lang="es-MX" sz="2000" dirty="0">
                <a:solidFill>
                  <a:srgbClr val="7030A0"/>
                </a:solidFill>
                <a:latin typeface="Neo Sans Pro" panose="020B0504030504040204" pitchFamily="34" charset="0"/>
              </a:rPr>
              <a:t>políticas y programas para lograr el desarrollo económico y social de las </a:t>
            </a:r>
            <a:r>
              <a:rPr lang="es-MX" sz="2000" dirty="0" smtClean="0">
                <a:solidFill>
                  <a:srgbClr val="7030A0"/>
                </a:solidFill>
                <a:latin typeface="Neo Sans Pro" panose="020B0504030504040204" pitchFamily="34" charset="0"/>
              </a:rPr>
              <a:t>mujeres.</a:t>
            </a:r>
          </a:p>
          <a:p>
            <a:pPr algn="just">
              <a:buFont typeface="Wingdings" panose="05000000000000000000" pitchFamily="2" charset="2"/>
              <a:buChar char="v"/>
            </a:pPr>
            <a:r>
              <a:rPr lang="es-MX" sz="2000" dirty="0" smtClean="0">
                <a:solidFill>
                  <a:srgbClr val="7030A0"/>
                </a:solidFill>
                <a:latin typeface="Neo Sans Pro" panose="020B0504030504040204" pitchFamily="34" charset="0"/>
              </a:rPr>
              <a:t>Atender</a:t>
            </a:r>
            <a:r>
              <a:rPr lang="es-MX" sz="2000" dirty="0">
                <a:solidFill>
                  <a:srgbClr val="7030A0"/>
                </a:solidFill>
                <a:latin typeface="Neo Sans Pro" panose="020B0504030504040204" pitchFamily="34" charset="0"/>
              </a:rPr>
              <a:t>, en coordinación con otras instancias, problemas de discriminación. </a:t>
            </a:r>
            <a:endParaRPr lang="es-MX" sz="2000" dirty="0" smtClean="0">
              <a:solidFill>
                <a:srgbClr val="7030A0"/>
              </a:solidFill>
              <a:latin typeface="Neo Sans Pro" panose="020B0504030504040204" pitchFamily="34" charset="0"/>
            </a:endParaRPr>
          </a:p>
          <a:p>
            <a:pPr algn="just">
              <a:buFont typeface="Wingdings" panose="05000000000000000000" pitchFamily="2" charset="2"/>
              <a:buChar char="v"/>
            </a:pPr>
            <a:r>
              <a:rPr lang="es-MX" sz="2000" dirty="0" smtClean="0">
                <a:solidFill>
                  <a:srgbClr val="7030A0"/>
                </a:solidFill>
                <a:latin typeface="Neo Sans Pro" panose="020B0504030504040204" pitchFamily="34" charset="0"/>
              </a:rPr>
              <a:t>Instrumentar </a:t>
            </a:r>
            <a:r>
              <a:rPr lang="es-MX" sz="2000" dirty="0">
                <a:solidFill>
                  <a:srgbClr val="7030A0"/>
                </a:solidFill>
                <a:latin typeface="Neo Sans Pro" panose="020B0504030504040204" pitchFamily="34" charset="0"/>
              </a:rPr>
              <a:t>medidas que permitan la participación política y social de las mujeres. </a:t>
            </a:r>
            <a:endParaRPr lang="es-MX" sz="2000" dirty="0" smtClean="0">
              <a:solidFill>
                <a:srgbClr val="7030A0"/>
              </a:solidFill>
              <a:latin typeface="Neo Sans Pro" panose="020B0504030504040204" pitchFamily="34" charset="0"/>
            </a:endParaRPr>
          </a:p>
          <a:p>
            <a:pPr algn="just">
              <a:buFont typeface="Wingdings" panose="05000000000000000000" pitchFamily="2" charset="2"/>
              <a:buChar char="v"/>
            </a:pPr>
            <a:r>
              <a:rPr lang="es-MX" sz="2000" dirty="0" smtClean="0">
                <a:solidFill>
                  <a:srgbClr val="7030A0"/>
                </a:solidFill>
                <a:latin typeface="Neo Sans Pro" panose="020B0504030504040204" pitchFamily="34" charset="0"/>
              </a:rPr>
              <a:t>Promover </a:t>
            </a:r>
            <a:r>
              <a:rPr lang="es-MX" sz="2000" dirty="0">
                <a:solidFill>
                  <a:srgbClr val="7030A0"/>
                </a:solidFill>
                <a:latin typeface="Neo Sans Pro" panose="020B0504030504040204" pitchFamily="34" charset="0"/>
              </a:rPr>
              <a:t>una cultura de respeto y garantía de sus derechos</a:t>
            </a:r>
            <a:r>
              <a:rPr lang="es-MX" sz="2000" dirty="0" smtClean="0">
                <a:solidFill>
                  <a:srgbClr val="7030A0"/>
                </a:solidFill>
                <a:latin typeface="Neo Sans Pro" panose="020B0504030504040204" pitchFamily="34" charset="0"/>
              </a:rPr>
              <a:t>.</a:t>
            </a:r>
          </a:p>
          <a:p>
            <a:pPr algn="just">
              <a:buFont typeface="Wingdings" panose="05000000000000000000" pitchFamily="2" charset="2"/>
              <a:buChar char="v"/>
            </a:pPr>
            <a:r>
              <a:rPr lang="es-MX" sz="2000" dirty="0" smtClean="0">
                <a:solidFill>
                  <a:srgbClr val="7030A0"/>
                </a:solidFill>
                <a:latin typeface="Neo Sans Pro" panose="020B0504030504040204" pitchFamily="34" charset="0"/>
              </a:rPr>
              <a:t>Promover </a:t>
            </a:r>
            <a:r>
              <a:rPr lang="es-MX" sz="2000" dirty="0">
                <a:solidFill>
                  <a:srgbClr val="7030A0"/>
                </a:solidFill>
                <a:latin typeface="Neo Sans Pro" panose="020B0504030504040204" pitchFamily="34" charset="0"/>
              </a:rPr>
              <a:t>su desarrollo integral mediante programas de educación y capacitación.</a:t>
            </a:r>
            <a:endParaRPr lang="en-US" sz="2000" dirty="0">
              <a:solidFill>
                <a:srgbClr val="7030A0"/>
              </a:solidFill>
              <a:latin typeface="Neo Sans Pro" panose="020B0504030504040204" pitchFamily="34" charset="0"/>
            </a:endParaRPr>
          </a:p>
        </p:txBody>
      </p:sp>
    </p:spTree>
    <p:extLst>
      <p:ext uri="{BB962C8B-B14F-4D97-AF65-F5344CB8AC3E}">
        <p14:creationId xmlns:p14="http://schemas.microsoft.com/office/powerpoint/2010/main" val="7029389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marL="0" indent="0" algn="ctr">
              <a:buNone/>
            </a:pPr>
            <a:r>
              <a:rPr lang="es-MX" sz="3000" dirty="0" smtClean="0">
                <a:solidFill>
                  <a:srgbClr val="7030A0"/>
                </a:solidFill>
                <a:latin typeface="Neo Sans Pro" panose="020B0504030504040204" pitchFamily="34" charset="0"/>
              </a:rPr>
              <a:t>Atribuciones del Sistema Municipal:</a:t>
            </a:r>
          </a:p>
          <a:p>
            <a:pPr marL="0" indent="0" algn="just">
              <a:buNone/>
            </a:pPr>
            <a:endParaRPr lang="es-MX" sz="2100" dirty="0" smtClean="0">
              <a:solidFill>
                <a:schemeClr val="tx1"/>
              </a:solidFill>
              <a:latin typeface="Neo Sans Pro" panose="020B0504030504040204" pitchFamily="34" charset="0"/>
            </a:endParaRPr>
          </a:p>
          <a:p>
            <a:pPr algn="just">
              <a:buClr>
                <a:srgbClr val="FF0066"/>
              </a:buClr>
              <a:buFont typeface="Wingdings" panose="05000000000000000000" pitchFamily="2" charset="2"/>
              <a:buChar char="ü"/>
            </a:pPr>
            <a:r>
              <a:rPr lang="es-MX" sz="2200" dirty="0">
                <a:solidFill>
                  <a:schemeClr val="tx1"/>
                </a:solidFill>
                <a:latin typeface="Neo Sans Pro" panose="020B0504030504040204" pitchFamily="34" charset="0"/>
              </a:rPr>
              <a:t>Elaborar y aprobar el Reglamento para su funcionamiento y el Programa Municipal para su implementación dentro de los primeros 30 días a partir del inicio de sus funciones;</a:t>
            </a:r>
          </a:p>
          <a:p>
            <a:pPr algn="just">
              <a:buClr>
                <a:srgbClr val="FF0066"/>
              </a:buClr>
              <a:buFont typeface="Wingdings" panose="05000000000000000000" pitchFamily="2" charset="2"/>
              <a:buChar char="ü"/>
            </a:pPr>
            <a:r>
              <a:rPr lang="es-MX" sz="2200" dirty="0" smtClean="0">
                <a:solidFill>
                  <a:schemeClr val="tx1"/>
                </a:solidFill>
                <a:latin typeface="Neo Sans Pro" panose="020B0504030504040204" pitchFamily="34" charset="0"/>
              </a:rPr>
              <a:t>Implementar </a:t>
            </a:r>
            <a:r>
              <a:rPr lang="es-MX" sz="2200" dirty="0">
                <a:solidFill>
                  <a:schemeClr val="tx1"/>
                </a:solidFill>
                <a:latin typeface="Neo Sans Pro" panose="020B0504030504040204" pitchFamily="34" charset="0"/>
              </a:rPr>
              <a:t>el Programa Municipal en coordinación con el </a:t>
            </a:r>
            <a:r>
              <a:rPr lang="es-MX" sz="2200" dirty="0" smtClean="0">
                <a:solidFill>
                  <a:schemeClr val="tx1"/>
                </a:solidFill>
                <a:latin typeface="Neo Sans Pro" panose="020B0504030504040204" pitchFamily="34" charset="0"/>
              </a:rPr>
              <a:t>Sistema;</a:t>
            </a:r>
            <a:endParaRPr lang="es-MX" sz="2200" dirty="0">
              <a:solidFill>
                <a:schemeClr val="tx1"/>
              </a:solidFill>
              <a:latin typeface="Neo Sans Pro" panose="020B0504030504040204" pitchFamily="34" charset="0"/>
            </a:endParaRPr>
          </a:p>
          <a:p>
            <a:pPr algn="just">
              <a:buClr>
                <a:srgbClr val="FF0066"/>
              </a:buClr>
              <a:buFont typeface="Wingdings" panose="05000000000000000000" pitchFamily="2" charset="2"/>
              <a:buChar char="ü"/>
            </a:pPr>
            <a:r>
              <a:rPr lang="es-MX" sz="2200" dirty="0" smtClean="0">
                <a:solidFill>
                  <a:schemeClr val="tx1"/>
                </a:solidFill>
                <a:latin typeface="Neo Sans Pro" panose="020B0504030504040204" pitchFamily="34" charset="0"/>
              </a:rPr>
              <a:t>Implementar </a:t>
            </a:r>
            <a:r>
              <a:rPr lang="es-MX" sz="2200" dirty="0">
                <a:solidFill>
                  <a:schemeClr val="tx1"/>
                </a:solidFill>
                <a:latin typeface="Neo Sans Pro" panose="020B0504030504040204" pitchFamily="34" charset="0"/>
              </a:rPr>
              <a:t>en el ámbito de su competencia capacitación en materia de derechos humanos, perspectiva de género, políticas públicas y demás que favorezca la formación de capacidades para la ejecución y seguimiento del Programa </a:t>
            </a:r>
            <a:r>
              <a:rPr lang="es-MX" sz="2200" dirty="0" smtClean="0">
                <a:solidFill>
                  <a:schemeClr val="tx1"/>
                </a:solidFill>
                <a:latin typeface="Neo Sans Pro" panose="020B0504030504040204" pitchFamily="34" charset="0"/>
              </a:rPr>
              <a:t>Municipal;</a:t>
            </a:r>
          </a:p>
        </p:txBody>
      </p:sp>
    </p:spTree>
    <p:extLst>
      <p:ext uri="{BB962C8B-B14F-4D97-AF65-F5344CB8AC3E}">
        <p14:creationId xmlns:p14="http://schemas.microsoft.com/office/powerpoint/2010/main" val="29704570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marL="0" indent="0" algn="just">
              <a:buNone/>
            </a:pPr>
            <a:r>
              <a:rPr lang="es-MX" sz="3000" dirty="0" smtClean="0">
                <a:solidFill>
                  <a:srgbClr val="7030A0"/>
                </a:solidFill>
                <a:latin typeface="Neo Sans Pro" panose="020B0504030504040204" pitchFamily="34" charset="0"/>
              </a:rPr>
              <a:t>Atribuciones del Sistema Municipal:</a:t>
            </a:r>
          </a:p>
          <a:p>
            <a:pPr marL="0" indent="0" algn="just">
              <a:buNone/>
            </a:pPr>
            <a:endParaRPr lang="es-MX" sz="3000" dirty="0" smtClean="0">
              <a:solidFill>
                <a:srgbClr val="FF0066"/>
              </a:solidFill>
              <a:latin typeface="Neo Sans Pro" panose="020B0504030504040204" pitchFamily="34" charset="0"/>
            </a:endParaRPr>
          </a:p>
          <a:p>
            <a:pPr algn="just">
              <a:buClr>
                <a:srgbClr val="FF0066"/>
              </a:buClr>
              <a:buFont typeface="Wingdings" panose="05000000000000000000" pitchFamily="2" charset="2"/>
              <a:buChar char="ü"/>
            </a:pPr>
            <a:r>
              <a:rPr lang="es-MX" sz="2200" dirty="0" smtClean="0">
                <a:solidFill>
                  <a:schemeClr val="tx1"/>
                </a:solidFill>
                <a:latin typeface="Neo Sans Pro" panose="020B0504030504040204" pitchFamily="34" charset="0"/>
              </a:rPr>
              <a:t>Diseñar </a:t>
            </a:r>
            <a:r>
              <a:rPr lang="es-MX" sz="2200" dirty="0">
                <a:solidFill>
                  <a:schemeClr val="tx1"/>
                </a:solidFill>
                <a:latin typeface="Neo Sans Pro" panose="020B0504030504040204" pitchFamily="34" charset="0"/>
              </a:rPr>
              <a:t>y realizar campañas de concientización que promuevan la participación social, política, cultural y económica de forma paritaria, en los ámbitos urbano, rural e indígena; </a:t>
            </a:r>
            <a:r>
              <a:rPr lang="es-MX" sz="2200" dirty="0" smtClean="0">
                <a:solidFill>
                  <a:schemeClr val="tx1"/>
                </a:solidFill>
                <a:latin typeface="Neo Sans Pro" panose="020B0504030504040204" pitchFamily="34" charset="0"/>
              </a:rPr>
              <a:t>y</a:t>
            </a:r>
          </a:p>
          <a:p>
            <a:pPr marL="0" indent="0" algn="just">
              <a:buClr>
                <a:srgbClr val="FF0066"/>
              </a:buClr>
              <a:buNone/>
            </a:pPr>
            <a:endParaRPr lang="es-MX" sz="2200" dirty="0">
              <a:solidFill>
                <a:schemeClr val="tx1"/>
              </a:solidFill>
              <a:latin typeface="Neo Sans Pro" panose="020B0504030504040204" pitchFamily="34" charset="0"/>
            </a:endParaRPr>
          </a:p>
          <a:p>
            <a:pPr algn="just">
              <a:buClr>
                <a:srgbClr val="FF0066"/>
              </a:buClr>
              <a:buFont typeface="Wingdings" panose="05000000000000000000" pitchFamily="2" charset="2"/>
              <a:buChar char="ü"/>
            </a:pPr>
            <a:r>
              <a:rPr lang="es-MX" sz="2200" dirty="0" smtClean="0">
                <a:solidFill>
                  <a:schemeClr val="tx1"/>
                </a:solidFill>
                <a:latin typeface="Neo Sans Pro" panose="020B0504030504040204" pitchFamily="34" charset="0"/>
              </a:rPr>
              <a:t>Observar </a:t>
            </a:r>
            <a:r>
              <a:rPr lang="es-MX" sz="2200" dirty="0">
                <a:solidFill>
                  <a:schemeClr val="tx1"/>
                </a:solidFill>
                <a:latin typeface="Neo Sans Pro" panose="020B0504030504040204" pitchFamily="34" charset="0"/>
              </a:rPr>
              <a:t>y monitorear el cumplimiento del Programa Municipal a través de la Contraloría Municipal, Contraloría Social y entes verificadores, de acuerdo con los indicadores establecidos en aquél, presentando el informe de resultados obtenidos.</a:t>
            </a:r>
          </a:p>
          <a:p>
            <a:pPr marL="0" indent="0" algn="just">
              <a:buNone/>
            </a:pPr>
            <a:endParaRPr lang="es-MX" sz="2200" dirty="0" smtClean="0">
              <a:solidFill>
                <a:schemeClr val="tx1"/>
              </a:solidFill>
              <a:latin typeface="Neo Sans Pro" panose="020B0504030504040204" pitchFamily="34" charset="0"/>
            </a:endParaRPr>
          </a:p>
        </p:txBody>
      </p:sp>
    </p:spTree>
    <p:extLst>
      <p:ext uri="{BB962C8B-B14F-4D97-AF65-F5344CB8AC3E}">
        <p14:creationId xmlns:p14="http://schemas.microsoft.com/office/powerpoint/2010/main" val="26868797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algn="just">
              <a:buClr>
                <a:srgbClr val="FF0066"/>
              </a:buClr>
              <a:buFont typeface="Wingdings" panose="05000000000000000000" pitchFamily="2" charset="2"/>
              <a:buChar char="ü"/>
            </a:pPr>
            <a:endParaRPr lang="es-MX" sz="2200" dirty="0" smtClean="0">
              <a:solidFill>
                <a:schemeClr val="tx1"/>
              </a:solidFill>
              <a:latin typeface="Neo Sans Pro" panose="020B0504030504040204" pitchFamily="34" charset="0"/>
            </a:endParaRPr>
          </a:p>
          <a:p>
            <a:pPr algn="just">
              <a:buClr>
                <a:srgbClr val="993366"/>
              </a:buClr>
              <a:buFont typeface="Wingdings" panose="05000000000000000000" pitchFamily="2" charset="2"/>
              <a:buChar char="v"/>
            </a:pPr>
            <a:r>
              <a:rPr lang="es-MX" sz="2200" dirty="0" smtClean="0">
                <a:solidFill>
                  <a:schemeClr val="tx1"/>
                </a:solidFill>
                <a:latin typeface="Neo Sans Pro" panose="020B0504030504040204" pitchFamily="34" charset="0"/>
              </a:rPr>
              <a:t>Los </a:t>
            </a:r>
            <a:r>
              <a:rPr lang="es-MX" sz="2200" dirty="0">
                <a:solidFill>
                  <a:schemeClr val="tx1"/>
                </a:solidFill>
                <a:latin typeface="Neo Sans Pro" panose="020B0504030504040204" pitchFamily="34" charset="0"/>
              </a:rPr>
              <a:t>ayuntamientos elaborarán sus presupuestos financieros con perspectiva de género que permitan diseñar, implementar y evaluar políticas públicas para la igualdad sustantiva en los ámbitos urbano, rural e </a:t>
            </a:r>
            <a:r>
              <a:rPr lang="es-MX" sz="2200" dirty="0" smtClean="0">
                <a:solidFill>
                  <a:schemeClr val="tx1"/>
                </a:solidFill>
                <a:latin typeface="Neo Sans Pro" panose="020B0504030504040204" pitchFamily="34" charset="0"/>
              </a:rPr>
              <a:t>indígena.</a:t>
            </a:r>
          </a:p>
          <a:p>
            <a:pPr algn="just">
              <a:buClr>
                <a:srgbClr val="993366"/>
              </a:buClr>
              <a:buFont typeface="Wingdings" panose="05000000000000000000" pitchFamily="2" charset="2"/>
              <a:buChar char="v"/>
            </a:pPr>
            <a:endParaRPr lang="es-MX" sz="2200" dirty="0" smtClean="0">
              <a:solidFill>
                <a:schemeClr val="tx1"/>
              </a:solidFill>
              <a:latin typeface="Neo Sans Pro" panose="020B0504030504040204" pitchFamily="34" charset="0"/>
            </a:endParaRPr>
          </a:p>
          <a:p>
            <a:pPr algn="just">
              <a:buClr>
                <a:srgbClr val="993366"/>
              </a:buClr>
              <a:buFont typeface="Wingdings" panose="05000000000000000000" pitchFamily="2" charset="2"/>
              <a:buChar char="v"/>
            </a:pPr>
            <a:r>
              <a:rPr lang="es-MX" sz="2200" dirty="0" smtClean="0">
                <a:solidFill>
                  <a:schemeClr val="tx1"/>
                </a:solidFill>
                <a:latin typeface="Neo Sans Pro" panose="020B0504030504040204" pitchFamily="34" charset="0"/>
              </a:rPr>
              <a:t>Los </a:t>
            </a:r>
            <a:r>
              <a:rPr lang="es-MX" sz="2200" dirty="0">
                <a:solidFill>
                  <a:schemeClr val="tx1"/>
                </a:solidFill>
                <a:latin typeface="Neo Sans Pro" panose="020B0504030504040204" pitchFamily="34" charset="0"/>
              </a:rPr>
              <a:t>Institutos Municipales de las Mujeres, como Mecanismos para el Adelanto de las Mujeres en los Municipios, serán los órganos rectores y responsables de </a:t>
            </a:r>
            <a:r>
              <a:rPr lang="es-MX" sz="2200" dirty="0" smtClean="0">
                <a:solidFill>
                  <a:schemeClr val="tx1"/>
                </a:solidFill>
                <a:latin typeface="Neo Sans Pro" panose="020B0504030504040204" pitchFamily="34" charset="0"/>
              </a:rPr>
              <a:t>promover </a:t>
            </a:r>
            <a:r>
              <a:rPr lang="es-MX" sz="2200" dirty="0">
                <a:solidFill>
                  <a:schemeClr val="tx1"/>
                </a:solidFill>
                <a:latin typeface="Neo Sans Pro" panose="020B0504030504040204" pitchFamily="34" charset="0"/>
              </a:rPr>
              <a:t>e impulsar la política municipal en materia de igualdad y no discriminación y una vida libre de violencia, teniendo como base los diagnósticos situacionales sobre la posición y condición de las mujeres en su municipio para que sea incorporado en el Plan Municipal de Desarrollo de cada periodo administrativo.</a:t>
            </a:r>
          </a:p>
          <a:p>
            <a:pPr marL="0" indent="0" algn="just">
              <a:buNone/>
            </a:pPr>
            <a:endParaRPr lang="es-MX" sz="2200" dirty="0" smtClean="0">
              <a:solidFill>
                <a:schemeClr val="tx1"/>
              </a:solidFill>
              <a:latin typeface="Neo Sans Pro" panose="020B0504030504040204" pitchFamily="34" charset="0"/>
            </a:endParaRPr>
          </a:p>
        </p:txBody>
      </p:sp>
    </p:spTree>
    <p:extLst>
      <p:ext uri="{BB962C8B-B14F-4D97-AF65-F5344CB8AC3E}">
        <p14:creationId xmlns:p14="http://schemas.microsoft.com/office/powerpoint/2010/main" val="14578852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algn="just">
              <a:buClr>
                <a:srgbClr val="FF0066"/>
              </a:buClr>
              <a:buFont typeface="Wingdings" panose="05000000000000000000" pitchFamily="2" charset="2"/>
              <a:buChar char="ü"/>
            </a:pPr>
            <a:endParaRPr lang="es-MX" sz="2200" dirty="0" smtClean="0">
              <a:solidFill>
                <a:schemeClr val="tx1"/>
              </a:solidFill>
              <a:latin typeface="Neo Sans Pro" panose="020B0504030504040204" pitchFamily="34" charset="0"/>
            </a:endParaRPr>
          </a:p>
          <a:p>
            <a:pPr algn="just">
              <a:buClr>
                <a:srgbClr val="FF0066"/>
              </a:buClr>
              <a:buFont typeface="Wingdings" panose="05000000000000000000" pitchFamily="2" charset="2"/>
              <a:buChar char="v"/>
            </a:pPr>
            <a:r>
              <a:rPr lang="es-MX" sz="2200" dirty="0">
                <a:solidFill>
                  <a:schemeClr val="tx1"/>
                </a:solidFill>
                <a:latin typeface="Neo Sans Pro" panose="020B0504030504040204" pitchFamily="34" charset="0"/>
              </a:rPr>
              <a:t>Los ayuntamientos en coordinación con el Sistema Municipal, realizarán, a través de los medios de comunicación social, campañas de difusión de las acciones contempladas en el Programa Municipal, así como las acciones que promuevan los derechos humanos de las mujeres entre la comunidad, especialmente la igualdad sustantiva, el lenguaje incluyente libre de estereotipos y la distribución equitativa de las responsabilidades en el ámbito </a:t>
            </a:r>
            <a:r>
              <a:rPr lang="es-MX" sz="2200" dirty="0" smtClean="0">
                <a:solidFill>
                  <a:schemeClr val="tx1"/>
                </a:solidFill>
                <a:latin typeface="Neo Sans Pro" panose="020B0504030504040204" pitchFamily="34" charset="0"/>
              </a:rPr>
              <a:t>familiar.</a:t>
            </a:r>
          </a:p>
        </p:txBody>
      </p:sp>
    </p:spTree>
    <p:extLst>
      <p:ext uri="{BB962C8B-B14F-4D97-AF65-F5344CB8AC3E}">
        <p14:creationId xmlns:p14="http://schemas.microsoft.com/office/powerpoint/2010/main" val="19631815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marL="0" indent="0" algn="ctr">
              <a:buNone/>
            </a:pPr>
            <a:r>
              <a:rPr lang="es-MX" sz="3000" dirty="0">
                <a:solidFill>
                  <a:srgbClr val="7030A0"/>
                </a:solidFill>
                <a:latin typeface="Neo Sans Pro" panose="020B0504030504040204" pitchFamily="34" charset="0"/>
              </a:rPr>
              <a:t>DE LAS FUNCIONES DE LA </a:t>
            </a:r>
            <a:r>
              <a:rPr lang="es-MX" sz="3000" dirty="0" smtClean="0">
                <a:solidFill>
                  <a:srgbClr val="7030A0"/>
                </a:solidFill>
                <a:latin typeface="Neo Sans Pro" panose="020B0504030504040204" pitchFamily="34" charset="0"/>
              </a:rPr>
              <a:t>SECRETARÍA TÉCNICA</a:t>
            </a:r>
            <a:r>
              <a:rPr lang="es-MX" sz="2000" dirty="0" smtClean="0">
                <a:latin typeface="Neo Sans Pro" panose="020B0504030504040204" pitchFamily="34" charset="0"/>
              </a:rPr>
              <a:t> </a:t>
            </a:r>
          </a:p>
          <a:p>
            <a:pPr marL="0" indent="0" algn="just">
              <a:buNone/>
            </a:pPr>
            <a:r>
              <a:rPr lang="es-MX" sz="2000" dirty="0" smtClean="0">
                <a:latin typeface="Neo Sans Pro" panose="020B0504030504040204" pitchFamily="34" charset="0"/>
              </a:rPr>
              <a:t>Corresponde </a:t>
            </a:r>
            <a:r>
              <a:rPr lang="es-MX" sz="2000" dirty="0">
                <a:latin typeface="Neo Sans Pro" panose="020B0504030504040204" pitchFamily="34" charset="0"/>
              </a:rPr>
              <a:t>a la Secretaría Técnica</a:t>
            </a:r>
            <a:r>
              <a:rPr lang="es-MX" sz="2000" dirty="0" smtClean="0">
                <a:latin typeface="Neo Sans Pro" panose="020B0504030504040204" pitchFamily="34" charset="0"/>
              </a:rPr>
              <a:t>:</a:t>
            </a:r>
          </a:p>
          <a:p>
            <a:pPr marL="0" indent="0" algn="just">
              <a:buNone/>
            </a:pPr>
            <a:endParaRPr lang="es-MX" sz="2000" dirty="0" smtClean="0">
              <a:latin typeface="Neo Sans Pro" panose="020B0504030504040204" pitchFamily="34" charset="0"/>
            </a:endParaRPr>
          </a:p>
          <a:p>
            <a:pPr algn="just">
              <a:buFont typeface="Wingdings" panose="05000000000000000000" pitchFamily="2" charset="2"/>
              <a:buChar char="v"/>
            </a:pPr>
            <a:r>
              <a:rPr lang="es-MX" sz="2000" dirty="0" smtClean="0">
                <a:latin typeface="Neo Sans Pro" panose="020B0504030504040204" pitchFamily="34" charset="0"/>
              </a:rPr>
              <a:t>Representar </a:t>
            </a:r>
            <a:r>
              <a:rPr lang="es-MX" sz="2000" dirty="0">
                <a:latin typeface="Neo Sans Pro" panose="020B0504030504040204" pitchFamily="34" charset="0"/>
              </a:rPr>
              <a:t>al Sistema Estatal en los asuntos que le sean encomendados; </a:t>
            </a:r>
            <a:endParaRPr lang="es-MX" sz="2000" dirty="0" smtClean="0">
              <a:latin typeface="Neo Sans Pro" panose="020B0504030504040204" pitchFamily="34" charset="0"/>
            </a:endParaRPr>
          </a:p>
          <a:p>
            <a:pPr algn="just">
              <a:buFont typeface="Wingdings" panose="05000000000000000000" pitchFamily="2" charset="2"/>
              <a:buChar char="v"/>
            </a:pPr>
            <a:r>
              <a:rPr lang="es-MX" sz="2000" dirty="0" smtClean="0">
                <a:latin typeface="Neo Sans Pro" panose="020B0504030504040204" pitchFamily="34" charset="0"/>
              </a:rPr>
              <a:t>Formular </a:t>
            </a:r>
            <a:r>
              <a:rPr lang="es-MX" sz="2000" dirty="0">
                <a:latin typeface="Neo Sans Pro" panose="020B0504030504040204" pitchFamily="34" charset="0"/>
              </a:rPr>
              <a:t>el orden del día de las sesiones ordinarias y extraordinarias, previo acuerdo con la Presidencia</a:t>
            </a:r>
            <a:r>
              <a:rPr lang="es-MX" sz="2000" dirty="0" smtClean="0">
                <a:latin typeface="Neo Sans Pro" panose="020B0504030504040204" pitchFamily="34" charset="0"/>
              </a:rPr>
              <a:t>;</a:t>
            </a:r>
          </a:p>
          <a:p>
            <a:pPr algn="just">
              <a:buFont typeface="Wingdings" panose="05000000000000000000" pitchFamily="2" charset="2"/>
              <a:buChar char="v"/>
            </a:pPr>
            <a:r>
              <a:rPr lang="es-MX" sz="2000" dirty="0" smtClean="0">
                <a:latin typeface="Neo Sans Pro" panose="020B0504030504040204" pitchFamily="34" charset="0"/>
              </a:rPr>
              <a:t>Computar las sesiones </a:t>
            </a:r>
            <a:r>
              <a:rPr lang="es-MX" sz="2000" dirty="0">
                <a:latin typeface="Neo Sans Pro" panose="020B0504030504040204" pitchFamily="34" charset="0"/>
              </a:rPr>
              <a:t>del Sistema Estatal, levantar las actas correspondientes y enviarlas a sus integrantes para su aprobación</a:t>
            </a:r>
            <a:r>
              <a:rPr lang="es-MX" sz="2000" dirty="0" smtClean="0">
                <a:latin typeface="Neo Sans Pro" panose="020B0504030504040204" pitchFamily="34" charset="0"/>
              </a:rPr>
              <a:t>;</a:t>
            </a:r>
          </a:p>
          <a:p>
            <a:pPr algn="just">
              <a:buFont typeface="Wingdings" panose="05000000000000000000" pitchFamily="2" charset="2"/>
              <a:buChar char="v"/>
            </a:pPr>
            <a:r>
              <a:rPr lang="es-MX" sz="2000" dirty="0" smtClean="0">
                <a:latin typeface="Neo Sans Pro" panose="020B0504030504040204" pitchFamily="34" charset="0"/>
              </a:rPr>
              <a:t>Convocar </a:t>
            </a:r>
            <a:r>
              <a:rPr lang="es-MX" sz="2000" dirty="0">
                <a:latin typeface="Neo Sans Pro" panose="020B0504030504040204" pitchFamily="34" charset="0"/>
              </a:rPr>
              <a:t>a las sesiones de las comisiones del Sistema Estatal, previo acuerdo con la Presidencia; </a:t>
            </a:r>
            <a:endParaRPr lang="es-MX" sz="2000" dirty="0" smtClean="0">
              <a:latin typeface="Neo Sans Pro" panose="020B0504030504040204" pitchFamily="34" charset="0"/>
            </a:endParaRPr>
          </a:p>
          <a:p>
            <a:pPr algn="just">
              <a:buFont typeface="Wingdings" panose="05000000000000000000" pitchFamily="2" charset="2"/>
              <a:buChar char="v"/>
            </a:pPr>
            <a:r>
              <a:rPr lang="es-MX" sz="2000" dirty="0" smtClean="0">
                <a:latin typeface="Neo Sans Pro" panose="020B0504030504040204" pitchFamily="34" charset="0"/>
              </a:rPr>
              <a:t>Coordinar </a:t>
            </a:r>
            <a:r>
              <a:rPr lang="es-MX" sz="2000" dirty="0">
                <a:latin typeface="Neo Sans Pro" panose="020B0504030504040204" pitchFamily="34" charset="0"/>
              </a:rPr>
              <a:t>el funcionamiento de las mesas de trabajo, turnar y vigilar el cumplimiento de los asuntos acordados por el Sistema Estatal para dar cuenta de ello a la </a:t>
            </a:r>
            <a:r>
              <a:rPr lang="es-MX" sz="2000" dirty="0" smtClean="0">
                <a:latin typeface="Neo Sans Pro" panose="020B0504030504040204" pitchFamily="34" charset="0"/>
              </a:rPr>
              <a:t>Presidencia.</a:t>
            </a:r>
          </a:p>
        </p:txBody>
      </p:sp>
    </p:spTree>
    <p:extLst>
      <p:ext uri="{BB962C8B-B14F-4D97-AF65-F5344CB8AC3E}">
        <p14:creationId xmlns:p14="http://schemas.microsoft.com/office/powerpoint/2010/main" val="31067055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5" name="Marcador de texto 2"/>
          <p:cNvSpPr>
            <a:spLocks noGrp="1"/>
          </p:cNvSpPr>
          <p:nvPr>
            <p:ph idx="1"/>
          </p:nvPr>
        </p:nvSpPr>
        <p:spPr>
          <a:xfrm>
            <a:off x="599987" y="1008792"/>
            <a:ext cx="9180828" cy="5653266"/>
          </a:xfrm>
        </p:spPr>
        <p:txBody>
          <a:bodyPr>
            <a:noAutofit/>
          </a:bodyPr>
          <a:lstStyle/>
          <a:p>
            <a:pPr marL="0" indent="0" algn="ctr">
              <a:buNone/>
            </a:pPr>
            <a:r>
              <a:rPr lang="es-MX" sz="2800" dirty="0">
                <a:solidFill>
                  <a:srgbClr val="7030A0"/>
                </a:solidFill>
                <a:latin typeface="Neo Sans Pro" panose="020B0504030504040204" pitchFamily="34" charset="0"/>
              </a:rPr>
              <a:t>DE LAS FUNCIONES DE LA SECRETARÍA TÉCNICA</a:t>
            </a:r>
            <a:r>
              <a:rPr lang="es-MX" sz="2800" dirty="0">
                <a:latin typeface="Neo Sans Pro" panose="020B0504030504040204" pitchFamily="34" charset="0"/>
              </a:rPr>
              <a:t> </a:t>
            </a:r>
          </a:p>
          <a:p>
            <a:pPr marL="0" indent="0" algn="just">
              <a:buNone/>
            </a:pPr>
            <a:r>
              <a:rPr lang="es-MX" sz="2300" dirty="0">
                <a:latin typeface="Neo Sans Pro" panose="020B0504030504040204" pitchFamily="34" charset="0"/>
              </a:rPr>
              <a:t>Corresponde a la Secretaría Técnica:</a:t>
            </a:r>
          </a:p>
          <a:p>
            <a:pPr algn="just"/>
            <a:endParaRPr lang="es-MX" sz="2000" dirty="0" smtClean="0">
              <a:latin typeface="Neo Sans Pro" panose="020B0504030504040204" pitchFamily="34" charset="0"/>
            </a:endParaRPr>
          </a:p>
          <a:p>
            <a:pPr algn="just"/>
            <a:r>
              <a:rPr lang="es-MX" sz="2000" dirty="0" smtClean="0">
                <a:latin typeface="Neo Sans Pro" panose="020B0504030504040204" pitchFamily="34" charset="0"/>
              </a:rPr>
              <a:t>Informar </a:t>
            </a:r>
            <a:r>
              <a:rPr lang="es-MX" sz="2000" dirty="0">
                <a:latin typeface="Neo Sans Pro" panose="020B0504030504040204" pitchFamily="34" charset="0"/>
              </a:rPr>
              <a:t>a la Presidencia sobre los avances y el seguimiento de los acuerdos tomados por el Sistema Estatal; </a:t>
            </a:r>
            <a:endParaRPr lang="es-MX" sz="2000" dirty="0" smtClean="0">
              <a:latin typeface="Neo Sans Pro" panose="020B0504030504040204" pitchFamily="34" charset="0"/>
            </a:endParaRPr>
          </a:p>
          <a:p>
            <a:pPr algn="just"/>
            <a:r>
              <a:rPr lang="es-MX" sz="2000" dirty="0" smtClean="0">
                <a:latin typeface="Neo Sans Pro" panose="020B0504030504040204" pitchFamily="34" charset="0"/>
              </a:rPr>
              <a:t>Instrumentar </a:t>
            </a:r>
            <a:r>
              <a:rPr lang="es-MX" sz="2000" dirty="0">
                <a:latin typeface="Neo Sans Pro" panose="020B0504030504040204" pitchFamily="34" charset="0"/>
              </a:rPr>
              <a:t>las acciones de difusión de los trabajos realizados por el Sistema Estatal; </a:t>
            </a:r>
            <a:endParaRPr lang="es-MX" sz="2000" dirty="0" smtClean="0">
              <a:latin typeface="Neo Sans Pro" panose="020B0504030504040204" pitchFamily="34" charset="0"/>
            </a:endParaRPr>
          </a:p>
          <a:p>
            <a:pPr algn="just"/>
            <a:r>
              <a:rPr lang="es-MX" sz="2000" dirty="0" smtClean="0">
                <a:latin typeface="Neo Sans Pro" panose="020B0504030504040204" pitchFamily="34" charset="0"/>
              </a:rPr>
              <a:t>Elaborar </a:t>
            </a:r>
            <a:r>
              <a:rPr lang="es-MX" sz="2000" dirty="0">
                <a:latin typeface="Neo Sans Pro" panose="020B0504030504040204" pitchFamily="34" charset="0"/>
              </a:rPr>
              <a:t>el informe anual de actividades del Sistema Estatal y presentarlo a la Presidencia para su aprobación</a:t>
            </a:r>
            <a:r>
              <a:rPr lang="es-MX" sz="2000" dirty="0" smtClean="0">
                <a:latin typeface="Neo Sans Pro" panose="020B0504030504040204" pitchFamily="34" charset="0"/>
              </a:rPr>
              <a:t>;</a:t>
            </a:r>
          </a:p>
          <a:p>
            <a:pPr algn="just"/>
            <a:r>
              <a:rPr lang="es-MX" sz="2000" dirty="0" smtClean="0">
                <a:latin typeface="Neo Sans Pro" panose="020B0504030504040204" pitchFamily="34" charset="0"/>
              </a:rPr>
              <a:t>Las </a:t>
            </a:r>
            <a:r>
              <a:rPr lang="es-MX" sz="2000" dirty="0">
                <a:latin typeface="Neo Sans Pro" panose="020B0504030504040204" pitchFamily="34" charset="0"/>
              </a:rPr>
              <a:t>demás que le confiera la Ley de Igualdad, la demás normativa aplicable, el Sistema Estatal, y la Presidencia. </a:t>
            </a:r>
            <a:endParaRPr lang="es-MX" sz="1900" dirty="0">
              <a:solidFill>
                <a:schemeClr val="tx1"/>
              </a:solidFill>
              <a:latin typeface="Neo Sans Pro" panose="020B0504030504040204" pitchFamily="34" charset="0"/>
            </a:endParaRPr>
          </a:p>
        </p:txBody>
      </p:sp>
    </p:spTree>
    <p:extLst>
      <p:ext uri="{BB962C8B-B14F-4D97-AF65-F5344CB8AC3E}">
        <p14:creationId xmlns:p14="http://schemas.microsoft.com/office/powerpoint/2010/main" val="10828747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txBox="1">
            <a:spLocks/>
          </p:cNvSpPr>
          <p:nvPr/>
        </p:nvSpPr>
        <p:spPr>
          <a:xfrm>
            <a:off x="498764" y="1330036"/>
            <a:ext cx="9892145" cy="5417127"/>
          </a:xfrm>
          <a:prstGeom prst="rect">
            <a:avLst/>
          </a:prstGeom>
        </p:spPr>
        <p:txBody>
          <a:bodyPr vert="horz" lIns="80682" tIns="40341" rIns="80682" bIns="40341"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120000"/>
              </a:lnSpc>
              <a:buNone/>
            </a:pPr>
            <a:r>
              <a:rPr lang="es-MX" sz="2400" b="1" dirty="0" smtClean="0">
                <a:solidFill>
                  <a:prstClr val="black"/>
                </a:solidFill>
                <a:latin typeface="Neo Sans Pro" pitchFamily="34" charset="0"/>
                <a:cs typeface="Calibri"/>
              </a:rPr>
              <a:t>CONTACTO</a:t>
            </a:r>
          </a:p>
          <a:p>
            <a:pPr marL="0" indent="0" algn="ctr">
              <a:lnSpc>
                <a:spcPct val="120000"/>
              </a:lnSpc>
              <a:buNone/>
            </a:pPr>
            <a:r>
              <a:rPr lang="es-MX" sz="2400" b="1" dirty="0" smtClean="0">
                <a:solidFill>
                  <a:prstClr val="black"/>
                </a:solidFill>
                <a:latin typeface="Neo Sans Pro" pitchFamily="34" charset="0"/>
                <a:cs typeface="Calibri"/>
              </a:rPr>
              <a:t>Instituto </a:t>
            </a:r>
            <a:r>
              <a:rPr lang="es-MX" sz="2400" b="1" dirty="0">
                <a:solidFill>
                  <a:prstClr val="black"/>
                </a:solidFill>
                <a:latin typeface="Neo Sans Pro" pitchFamily="34" charset="0"/>
                <a:cs typeface="Calibri"/>
              </a:rPr>
              <a:t>Veracruzano de las Mujeres</a:t>
            </a:r>
          </a:p>
          <a:p>
            <a:pPr marL="0" indent="0" algn="ctr">
              <a:lnSpc>
                <a:spcPct val="120000"/>
              </a:lnSpc>
              <a:buNone/>
            </a:pPr>
            <a:r>
              <a:rPr lang="es-MX" sz="1600" dirty="0">
                <a:solidFill>
                  <a:prstClr val="black"/>
                </a:solidFill>
                <a:latin typeface="Neo Sans Pro" pitchFamily="34" charset="0"/>
                <a:cs typeface="Calibri"/>
              </a:rPr>
              <a:t>Av. Adolfo Ruiz Cortines no. 1618, Col. Francisco Ferrer Guardia, </a:t>
            </a:r>
          </a:p>
          <a:p>
            <a:pPr marL="0" indent="0" algn="ctr">
              <a:lnSpc>
                <a:spcPct val="120000"/>
              </a:lnSpc>
              <a:buNone/>
            </a:pPr>
            <a:r>
              <a:rPr lang="es-MX" sz="1600" dirty="0">
                <a:solidFill>
                  <a:prstClr val="black"/>
                </a:solidFill>
                <a:latin typeface="Neo Sans Pro" pitchFamily="34" charset="0"/>
                <a:cs typeface="Calibri"/>
              </a:rPr>
              <a:t>CP 91020, Xalapa, Ver.</a:t>
            </a:r>
          </a:p>
          <a:p>
            <a:pPr marL="0" indent="0" algn="ctr">
              <a:lnSpc>
                <a:spcPct val="120000"/>
              </a:lnSpc>
              <a:buNone/>
            </a:pPr>
            <a:r>
              <a:rPr lang="es-MX" sz="1600" dirty="0">
                <a:solidFill>
                  <a:prstClr val="black"/>
                </a:solidFill>
                <a:latin typeface="Neo Sans Pro" pitchFamily="34" charset="0"/>
                <a:cs typeface="Calibri"/>
              </a:rPr>
              <a:t>01 (228) 817 1009 y </a:t>
            </a:r>
          </a:p>
          <a:p>
            <a:pPr marL="0" indent="0" algn="ctr">
              <a:lnSpc>
                <a:spcPct val="120000"/>
              </a:lnSpc>
              <a:buNone/>
            </a:pPr>
            <a:r>
              <a:rPr lang="es-MX" sz="1600" dirty="0">
                <a:solidFill>
                  <a:prstClr val="black"/>
                </a:solidFill>
                <a:latin typeface="Neo Sans Pro" pitchFamily="34" charset="0"/>
                <a:cs typeface="Calibri"/>
              </a:rPr>
              <a:t>817 0789 Ext. </a:t>
            </a:r>
            <a:r>
              <a:rPr lang="es-MX" sz="1600" dirty="0" smtClean="0">
                <a:solidFill>
                  <a:prstClr val="black"/>
                </a:solidFill>
                <a:latin typeface="Neo Sans Pro" pitchFamily="34" charset="0"/>
                <a:cs typeface="Calibri"/>
              </a:rPr>
              <a:t>1308</a:t>
            </a:r>
            <a:endParaRPr lang="es-MX" sz="1600" dirty="0">
              <a:solidFill>
                <a:prstClr val="black"/>
              </a:solidFill>
              <a:latin typeface="Neo Sans Pro" pitchFamily="34" charset="0"/>
              <a:cs typeface="Calibri"/>
            </a:endParaRPr>
          </a:p>
          <a:p>
            <a:pPr marL="0" indent="0" algn="ctr">
              <a:lnSpc>
                <a:spcPct val="120000"/>
              </a:lnSpc>
              <a:buNone/>
            </a:pPr>
            <a:r>
              <a:rPr lang="es-MX" sz="1600" dirty="0">
                <a:solidFill>
                  <a:prstClr val="black"/>
                </a:solidFill>
                <a:latin typeface="Neo Sans Pro" pitchFamily="34" charset="0"/>
                <a:cs typeface="Calibri"/>
              </a:rPr>
              <a:t>Horario: L-V de 09:00 a 15:00 y 16:00 a 18:00 hrs.</a:t>
            </a:r>
          </a:p>
          <a:p>
            <a:pPr marL="0" indent="0" algn="ctr">
              <a:lnSpc>
                <a:spcPct val="120000"/>
              </a:lnSpc>
              <a:buNone/>
            </a:pPr>
            <a:r>
              <a:rPr lang="es-MX" sz="1600" i="1" dirty="0" smtClean="0">
                <a:latin typeface="Neo Sans Pro" pitchFamily="34" charset="0"/>
                <a:cs typeface="Calibri"/>
                <a:hlinkClick r:id="rId2"/>
              </a:rPr>
              <a:t>www.ivermujeres.gob.mx</a:t>
            </a:r>
            <a:endParaRPr lang="es-MX" sz="1600" i="1" dirty="0" smtClean="0">
              <a:latin typeface="Neo Sans Pro" pitchFamily="34" charset="0"/>
              <a:cs typeface="Calibri"/>
            </a:endParaRPr>
          </a:p>
          <a:p>
            <a:pPr marL="0" indent="0" algn="ctr">
              <a:lnSpc>
                <a:spcPct val="120000"/>
              </a:lnSpc>
              <a:buNone/>
            </a:pPr>
            <a:r>
              <a:rPr lang="es-MX" sz="1600" i="1" dirty="0" smtClean="0">
                <a:latin typeface="Neo Sans Pro" pitchFamily="34" charset="0"/>
              </a:rPr>
              <a:t> Oficina de fortalecimiento Municipal</a:t>
            </a:r>
          </a:p>
          <a:p>
            <a:pPr marL="0" indent="0" algn="ctr">
              <a:lnSpc>
                <a:spcPct val="120000"/>
              </a:lnSpc>
              <a:buNone/>
            </a:pPr>
            <a:r>
              <a:rPr lang="es-MX" sz="1600" i="1" dirty="0" smtClean="0">
                <a:latin typeface="Neo Sans Pro" pitchFamily="34" charset="0"/>
              </a:rPr>
              <a:t>Contacto email: </a:t>
            </a:r>
            <a:r>
              <a:rPr lang="es-MX" sz="1600" i="1" dirty="0" smtClean="0">
                <a:latin typeface="Neo Sans Pro" pitchFamily="34" charset="0"/>
                <a:hlinkClick r:id="rId3"/>
              </a:rPr>
              <a:t>fortalecimientomunicipal2018@gmail.com</a:t>
            </a:r>
            <a:endParaRPr lang="es-MX" sz="1600" i="1" dirty="0" smtClean="0">
              <a:latin typeface="Neo Sans Pro" pitchFamily="34" charset="0"/>
            </a:endParaRPr>
          </a:p>
          <a:p>
            <a:pPr marL="0" indent="0" algn="ctr">
              <a:lnSpc>
                <a:spcPct val="120000"/>
              </a:lnSpc>
              <a:buNone/>
            </a:pPr>
            <a:r>
              <a:rPr lang="es-MX" sz="1600" i="1" dirty="0" smtClean="0">
                <a:solidFill>
                  <a:srgbClr val="92D050"/>
                </a:solidFill>
                <a:latin typeface="Neo Sans Pro" pitchFamily="34" charset="0"/>
              </a:rPr>
              <a:t>oficinafortalecimiento2017@hotmail.com</a:t>
            </a:r>
            <a:endParaRPr lang="es-MX" sz="1600" i="1" dirty="0">
              <a:solidFill>
                <a:srgbClr val="92D050"/>
              </a:solidFill>
              <a:latin typeface="Neo Sans Pro" pitchFamily="34" charset="0"/>
            </a:endParaRPr>
          </a:p>
          <a:p>
            <a:pPr marL="0" indent="0" algn="just">
              <a:lnSpc>
                <a:spcPct val="120000"/>
              </a:lnSpc>
              <a:buNone/>
            </a:pPr>
            <a:endParaRPr lang="es-MX" sz="1600" dirty="0">
              <a:solidFill>
                <a:prstClr val="black"/>
              </a:solidFill>
              <a:latin typeface="Neo Sans Pro" pitchFamily="34" charset="0"/>
            </a:endParaRPr>
          </a:p>
          <a:p>
            <a:pPr marL="0" indent="0" algn="just">
              <a:lnSpc>
                <a:spcPct val="120000"/>
              </a:lnSpc>
              <a:buNone/>
            </a:pPr>
            <a:endParaRPr lang="es-ES" sz="1600" dirty="0">
              <a:solidFill>
                <a:srgbClr val="5B9BD5">
                  <a:lumMod val="50000"/>
                </a:srgbClr>
              </a:solidFill>
              <a:latin typeface="Neo Sans Pro" pitchFamily="34" charset="0"/>
            </a:endParaRPr>
          </a:p>
          <a:p>
            <a:pPr marL="0" indent="0" algn="just">
              <a:lnSpc>
                <a:spcPct val="120000"/>
              </a:lnSpc>
              <a:buNone/>
            </a:pPr>
            <a:endParaRPr lang="es-ES" sz="1600" dirty="0">
              <a:solidFill>
                <a:prstClr val="black">
                  <a:lumMod val="75000"/>
                  <a:lumOff val="25000"/>
                </a:prstClr>
              </a:solidFill>
              <a:latin typeface="Neo Sans Pro" pitchFamily="34" charset="0"/>
              <a:cs typeface="Gandhi Sans"/>
            </a:endParaRPr>
          </a:p>
          <a:p>
            <a:pPr marL="0" indent="0" algn="just">
              <a:lnSpc>
                <a:spcPct val="120000"/>
              </a:lnSpc>
              <a:buNone/>
            </a:pPr>
            <a:endParaRPr lang="es-ES" sz="1600" dirty="0">
              <a:solidFill>
                <a:prstClr val="black">
                  <a:lumMod val="75000"/>
                  <a:lumOff val="25000"/>
                </a:prstClr>
              </a:solidFill>
              <a:latin typeface="Neo Sans Pro" pitchFamily="34" charset="0"/>
              <a:cs typeface="Gandhi Sans"/>
            </a:endParaRPr>
          </a:p>
          <a:p>
            <a:pPr marL="0" indent="0" algn="just">
              <a:lnSpc>
                <a:spcPct val="120000"/>
              </a:lnSpc>
              <a:buNone/>
            </a:pPr>
            <a:endParaRPr lang="es-ES" sz="1600" dirty="0">
              <a:solidFill>
                <a:prstClr val="black">
                  <a:lumMod val="75000"/>
                  <a:lumOff val="25000"/>
                </a:prstClr>
              </a:solidFill>
              <a:latin typeface="Neo Sans Pro" pitchFamily="34" charset="0"/>
              <a:cs typeface="Gandhi Sans"/>
            </a:endParaRPr>
          </a:p>
          <a:p>
            <a:pPr marL="0" indent="0" algn="just">
              <a:lnSpc>
                <a:spcPct val="120000"/>
              </a:lnSpc>
              <a:buNone/>
            </a:pPr>
            <a:endParaRPr lang="es-ES" sz="1600" dirty="0">
              <a:solidFill>
                <a:prstClr val="black">
                  <a:lumMod val="75000"/>
                  <a:lumOff val="25000"/>
                </a:prstClr>
              </a:solidFill>
              <a:latin typeface="Neo Sans Pro" pitchFamily="34" charset="0"/>
              <a:cs typeface="Gandhi Sans"/>
            </a:endParaRPr>
          </a:p>
          <a:p>
            <a:pPr marL="0" indent="0" algn="just">
              <a:lnSpc>
                <a:spcPct val="120000"/>
              </a:lnSpc>
              <a:buNone/>
            </a:pPr>
            <a:endParaRPr lang="es-ES" sz="1600" dirty="0">
              <a:solidFill>
                <a:prstClr val="black">
                  <a:lumMod val="75000"/>
                  <a:lumOff val="25000"/>
                </a:prstClr>
              </a:solidFill>
              <a:latin typeface="Neo Sans Pro" pitchFamily="34" charset="0"/>
              <a:cs typeface="Gandhi Sans"/>
            </a:endParaRPr>
          </a:p>
          <a:p>
            <a:pPr marL="0" indent="0" algn="just">
              <a:lnSpc>
                <a:spcPct val="120000"/>
              </a:lnSpc>
              <a:buNone/>
            </a:pPr>
            <a:endParaRPr lang="es-ES" sz="1600" dirty="0">
              <a:solidFill>
                <a:prstClr val="black">
                  <a:lumMod val="75000"/>
                  <a:lumOff val="25000"/>
                </a:prstClr>
              </a:solidFill>
              <a:latin typeface="Neo Sans Pro" pitchFamily="34" charset="0"/>
              <a:cs typeface="Gandhi Sans"/>
            </a:endParaRPr>
          </a:p>
          <a:p>
            <a:pPr marL="0" indent="0">
              <a:lnSpc>
                <a:spcPct val="120000"/>
              </a:lnSpc>
              <a:buNone/>
            </a:pPr>
            <a:endParaRPr lang="es-MX" sz="1600" dirty="0">
              <a:solidFill>
                <a:prstClr val="black">
                  <a:lumMod val="75000"/>
                  <a:lumOff val="25000"/>
                </a:prstClr>
              </a:solidFill>
              <a:latin typeface="Neo Sans Pro" pitchFamily="34" charset="0"/>
              <a:cs typeface="Gandhi Sans"/>
            </a:endParaRPr>
          </a:p>
          <a:p>
            <a:pPr marL="0" indent="0">
              <a:lnSpc>
                <a:spcPct val="120000"/>
              </a:lnSpc>
              <a:buNone/>
            </a:pPr>
            <a:endParaRPr lang="es-ES" sz="1600" i="1" dirty="0">
              <a:solidFill>
                <a:prstClr val="black"/>
              </a:solidFill>
              <a:latin typeface="Neo Sans Pro" pitchFamily="34" charset="0"/>
              <a:cs typeface="Gandhi Sans"/>
            </a:endParaRPr>
          </a:p>
        </p:txBody>
      </p:sp>
      <p:pic>
        <p:nvPicPr>
          <p:cNvPr id="4" name="Imagen 3" descr="VERA_LOGO_PMS_CoolGray11C-h.jpg"/>
          <p:cNvPicPr>
            <a:picLocks noChangeAspect="1"/>
          </p:cNvPicPr>
          <p:nvPr/>
        </p:nvPicPr>
        <p:blipFill rotWithShape="1">
          <a:blip r:embed="rId4" cstate="print">
            <a:extLst>
              <a:ext uri="{28A0092B-C50C-407E-A947-70E740481C1C}">
                <a14:useLocalDpi xmlns:a14="http://schemas.microsoft.com/office/drawing/2010/main" val="0"/>
              </a:ext>
            </a:extLst>
          </a:blip>
          <a:srcRect t="34526" b="32241"/>
          <a:stretch/>
        </p:blipFill>
        <p:spPr>
          <a:xfrm>
            <a:off x="6838116" y="92865"/>
            <a:ext cx="3730171" cy="1056032"/>
          </a:xfrm>
          <a:prstGeom prst="rect">
            <a:avLst/>
          </a:prstGeom>
        </p:spPr>
      </p:pic>
      <p:pic>
        <p:nvPicPr>
          <p:cNvPr id="5" name="Imagen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0256" y="92865"/>
            <a:ext cx="3212369" cy="638338"/>
          </a:xfrm>
          <a:prstGeom prst="rect">
            <a:avLst/>
          </a:prstGeom>
          <a:noFill/>
          <a:ln>
            <a:noFill/>
          </a:ln>
        </p:spPr>
      </p:pic>
    </p:spTree>
    <p:extLst>
      <p:ext uri="{BB962C8B-B14F-4D97-AF65-F5344CB8AC3E}">
        <p14:creationId xmlns:p14="http://schemas.microsoft.com/office/powerpoint/2010/main" val="233107368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69" y="370454"/>
            <a:ext cx="3212369" cy="638338"/>
          </a:xfrm>
          <a:prstGeom prst="rect">
            <a:avLst/>
          </a:prstGeom>
          <a:noFill/>
          <a:ln>
            <a:noFill/>
          </a:ln>
        </p:spPr>
      </p:pic>
      <p:sp>
        <p:nvSpPr>
          <p:cNvPr id="2" name="Marcador de contenido 1"/>
          <p:cNvSpPr>
            <a:spLocks noGrp="1"/>
          </p:cNvSpPr>
          <p:nvPr>
            <p:ph idx="1"/>
          </p:nvPr>
        </p:nvSpPr>
        <p:spPr>
          <a:xfrm>
            <a:off x="599987" y="1008792"/>
            <a:ext cx="7614992" cy="5408337"/>
          </a:xfrm>
        </p:spPr>
        <p:txBody>
          <a:bodyPr>
            <a:normAutofit/>
          </a:bodyPr>
          <a:lstStyle/>
          <a:p>
            <a:r>
              <a:rPr lang="es-MX" sz="2000" b="1" i="1" dirty="0" smtClean="0">
                <a:solidFill>
                  <a:schemeClr val="tx1"/>
                </a:solidFill>
                <a:latin typeface="Neo Sans Pro" panose="020B0504030504040204" pitchFamily="34" charset="0"/>
              </a:rPr>
              <a:t>TENER EN CUENTA QUE:</a:t>
            </a:r>
          </a:p>
          <a:p>
            <a:pPr marL="0" indent="0">
              <a:buNone/>
            </a:pPr>
            <a:r>
              <a:rPr lang="es-MX" sz="2000" dirty="0"/>
              <a:t>Para que las instancias municipales de las mujeres cumplan su objetivo, es indispensable que tengan: </a:t>
            </a:r>
            <a:endParaRPr lang="es-MX" sz="2000" dirty="0" smtClean="0"/>
          </a:p>
          <a:p>
            <a:pPr>
              <a:buClr>
                <a:srgbClr val="FF0066"/>
              </a:buClr>
              <a:buFont typeface="Wingdings" panose="05000000000000000000" pitchFamily="2" charset="2"/>
              <a:buChar char="v"/>
            </a:pPr>
            <a:r>
              <a:rPr lang="es-MX" sz="2000" dirty="0" smtClean="0">
                <a:solidFill>
                  <a:srgbClr val="7030A0"/>
                </a:solidFill>
              </a:rPr>
              <a:t>Sustento jurídico</a:t>
            </a:r>
          </a:p>
          <a:p>
            <a:pPr>
              <a:buClr>
                <a:srgbClr val="FF0066"/>
              </a:buClr>
              <a:buFont typeface="Wingdings" panose="05000000000000000000" pitchFamily="2" charset="2"/>
              <a:buChar char="v"/>
            </a:pPr>
            <a:r>
              <a:rPr lang="es-MX" sz="2000" dirty="0" smtClean="0">
                <a:solidFill>
                  <a:srgbClr val="7030A0"/>
                </a:solidFill>
              </a:rPr>
              <a:t>Recursos </a:t>
            </a:r>
            <a:r>
              <a:rPr lang="es-MX" sz="2000" dirty="0">
                <a:solidFill>
                  <a:srgbClr val="7030A0"/>
                </a:solidFill>
              </a:rPr>
              <a:t>humanos y económicos propios para asegurar los programas de </a:t>
            </a:r>
            <a:r>
              <a:rPr lang="es-MX" sz="2000" dirty="0" smtClean="0">
                <a:solidFill>
                  <a:srgbClr val="7030A0"/>
                </a:solidFill>
              </a:rPr>
              <a:t>atención.</a:t>
            </a:r>
          </a:p>
          <a:p>
            <a:pPr>
              <a:buClr>
                <a:srgbClr val="FF0066"/>
              </a:buClr>
              <a:buFont typeface="Wingdings" panose="05000000000000000000" pitchFamily="2" charset="2"/>
              <a:buChar char="v"/>
            </a:pPr>
            <a:r>
              <a:rPr lang="es-MX" sz="2000" dirty="0" smtClean="0">
                <a:solidFill>
                  <a:srgbClr val="7030A0"/>
                </a:solidFill>
              </a:rPr>
              <a:t>Capacidad </a:t>
            </a:r>
            <a:r>
              <a:rPr lang="es-MX" sz="2000" dirty="0">
                <a:solidFill>
                  <a:srgbClr val="7030A0"/>
                </a:solidFill>
              </a:rPr>
              <a:t>de decisión. </a:t>
            </a:r>
          </a:p>
          <a:p>
            <a:pPr>
              <a:buClr>
                <a:srgbClr val="FF0066"/>
              </a:buClr>
              <a:buFont typeface="Wingdings" panose="05000000000000000000" pitchFamily="2" charset="2"/>
              <a:buChar char="v"/>
            </a:pPr>
            <a:r>
              <a:rPr lang="es-MX" sz="2000" dirty="0" smtClean="0">
                <a:solidFill>
                  <a:srgbClr val="7030A0"/>
                </a:solidFill>
              </a:rPr>
              <a:t>Obligación </a:t>
            </a:r>
            <a:r>
              <a:rPr lang="es-MX" sz="2000" dirty="0">
                <a:solidFill>
                  <a:srgbClr val="7030A0"/>
                </a:solidFill>
              </a:rPr>
              <a:t>legal de tener siempre como objetivo la </a:t>
            </a:r>
            <a:r>
              <a:rPr lang="es-MX" sz="2000" dirty="0" err="1" smtClean="0">
                <a:solidFill>
                  <a:srgbClr val="7030A0"/>
                </a:solidFill>
              </a:rPr>
              <a:t>IGUADAD</a:t>
            </a:r>
            <a:r>
              <a:rPr lang="es-MX" sz="2000" dirty="0" smtClean="0">
                <a:solidFill>
                  <a:srgbClr val="7030A0"/>
                </a:solidFill>
              </a:rPr>
              <a:t>, </a:t>
            </a:r>
            <a:r>
              <a:rPr lang="es-MX" sz="2000" dirty="0">
                <a:solidFill>
                  <a:srgbClr val="7030A0"/>
                </a:solidFill>
              </a:rPr>
              <a:t>es decir, de promover la igualdad de oportunidades y de aplicar soluciones que realmente resuelvan la desigualdad y sus causas.</a:t>
            </a:r>
            <a:endParaRPr lang="en-US" sz="2000" dirty="0">
              <a:solidFill>
                <a:srgbClr val="7030A0"/>
              </a:solidFill>
              <a:latin typeface="Neo Sans Pro" panose="020B0504030504040204" pitchFamily="34" charset="0"/>
            </a:endParaRPr>
          </a:p>
        </p:txBody>
      </p:sp>
    </p:spTree>
    <p:extLst>
      <p:ext uri="{BB962C8B-B14F-4D97-AF65-F5344CB8AC3E}">
        <p14:creationId xmlns:p14="http://schemas.microsoft.com/office/powerpoint/2010/main" val="4113047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9987" y="609600"/>
            <a:ext cx="7614992" cy="928255"/>
          </a:xfrm>
        </p:spPr>
        <p:txBody>
          <a:bodyPr>
            <a:normAutofit/>
          </a:bodyPr>
          <a:lstStyle/>
          <a:p>
            <a:pPr algn="ctr"/>
            <a:r>
              <a:rPr lang="es-MX" sz="4000" dirty="0" smtClean="0">
                <a:solidFill>
                  <a:srgbClr val="7030A0"/>
                </a:solidFill>
                <a:latin typeface="Neo Sans Pro" panose="020B0504030504040204" pitchFamily="34" charset="0"/>
              </a:rPr>
              <a:t>ATRIBUCIONES IVM </a:t>
            </a:r>
            <a:endParaRPr lang="es-MX" sz="4000" dirty="0">
              <a:solidFill>
                <a:srgbClr val="7030A0"/>
              </a:solidFill>
              <a:latin typeface="Neo Sans Pro" panose="020B0504030504040204" pitchFamily="34" charset="0"/>
            </a:endParaRPr>
          </a:p>
        </p:txBody>
      </p:sp>
      <p:sp>
        <p:nvSpPr>
          <p:cNvPr id="3" name="Marcador de contenido 2"/>
          <p:cNvSpPr>
            <a:spLocks noGrp="1"/>
          </p:cNvSpPr>
          <p:nvPr>
            <p:ph idx="1"/>
          </p:nvPr>
        </p:nvSpPr>
        <p:spPr>
          <a:xfrm>
            <a:off x="959216" y="1420586"/>
            <a:ext cx="7614992" cy="5029199"/>
          </a:xfrm>
        </p:spPr>
        <p:txBody>
          <a:bodyPr>
            <a:normAutofit/>
          </a:bodyPr>
          <a:lstStyle/>
          <a:p>
            <a:pPr marL="0" indent="0" algn="just">
              <a:lnSpc>
                <a:spcPct val="100000"/>
              </a:lnSpc>
              <a:buNone/>
            </a:pPr>
            <a:r>
              <a:rPr lang="es-MX" sz="1800" dirty="0">
                <a:solidFill>
                  <a:schemeClr val="tx1">
                    <a:lumMod val="95000"/>
                    <a:lumOff val="5000"/>
                  </a:schemeClr>
                </a:solidFill>
                <a:latin typeface="Neo Sans Pro" panose="020B0504030504040204" pitchFamily="34" charset="0"/>
              </a:rPr>
              <a:t>El Instituto Veracruzano de las Mujeres tiene entre sus atribuciones, “actuar como órgano de consulta, capacitación y asesoría permanente en materia de igualdad de género de las funcionarias y funcionarios de las dependencias federales, estatales y municipales; así como de los sectores social y privado”.</a:t>
            </a:r>
          </a:p>
          <a:p>
            <a:pPr algn="just">
              <a:lnSpc>
                <a:spcPct val="100000"/>
              </a:lnSpc>
            </a:pPr>
            <a:endParaRPr lang="es-MX" sz="1800" dirty="0">
              <a:solidFill>
                <a:schemeClr val="tx1">
                  <a:lumMod val="95000"/>
                  <a:lumOff val="5000"/>
                </a:schemeClr>
              </a:solidFill>
              <a:latin typeface="Neo Sans Pro" panose="020B0504030504040204" pitchFamily="34" charset="0"/>
            </a:endParaRPr>
          </a:p>
          <a:p>
            <a:pPr marL="0" indent="0" algn="just">
              <a:lnSpc>
                <a:spcPct val="100000"/>
              </a:lnSpc>
              <a:buNone/>
            </a:pPr>
            <a:r>
              <a:rPr lang="es-MX" sz="1800" dirty="0">
                <a:solidFill>
                  <a:schemeClr val="tx1">
                    <a:lumMod val="95000"/>
                    <a:lumOff val="5000"/>
                  </a:schemeClr>
                </a:solidFill>
                <a:latin typeface="Neo Sans Pro" panose="020B0504030504040204" pitchFamily="34" charset="0"/>
              </a:rPr>
              <a:t>En este sentido, la Oficina de Fortalecimiento Municipal, como encargada de mantener el vínculo con los Ayuntamientos y en particular con las directoras de los Institutos Municipales de las Mujeres, desde el 2011 ha promovido la creación, integración y asesoría de los Institutos Municipales de las Mujeres (IMM) en la entidad. Asimismo, ha ejecutado diversos programas de capacitación dirigidos a la administración pública municipal, con el objetivo de fortalecer las capacidades de las y los tomadores de decisiones en el ámbito local, a fin de promover e impulsar políticas públicas con perspectiva de género.</a:t>
            </a:r>
            <a:endParaRPr lang="es-ES" sz="1800" dirty="0">
              <a:solidFill>
                <a:schemeClr val="tx1">
                  <a:lumMod val="95000"/>
                  <a:lumOff val="5000"/>
                </a:schemeClr>
              </a:solidFill>
              <a:latin typeface="Neo Sans Pro" panose="020B0504030504040204" pitchFamily="34" charset="0"/>
            </a:endParaRPr>
          </a:p>
          <a:p>
            <a:endParaRPr lang="es-MX" sz="1800" dirty="0">
              <a:solidFill>
                <a:schemeClr val="tx1">
                  <a:lumMod val="95000"/>
                  <a:lumOff val="5000"/>
                </a:schemeClr>
              </a:solidFill>
              <a:latin typeface="Neo Sans Pro" panose="020B0504030504040204" pitchFamily="34" charset="0"/>
            </a:endParaRPr>
          </a:p>
        </p:txBody>
      </p:sp>
    </p:spTree>
    <p:extLst>
      <p:ext uri="{BB962C8B-B14F-4D97-AF65-F5344CB8AC3E}">
        <p14:creationId xmlns:p14="http://schemas.microsoft.com/office/powerpoint/2010/main" val="2073071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9987" y="609600"/>
            <a:ext cx="7614992" cy="831273"/>
          </a:xfrm>
        </p:spPr>
        <p:txBody>
          <a:bodyPr>
            <a:normAutofit/>
          </a:bodyPr>
          <a:lstStyle/>
          <a:p>
            <a:r>
              <a:rPr lang="es-MX" sz="4000" dirty="0" smtClean="0">
                <a:solidFill>
                  <a:srgbClr val="7030A0"/>
                </a:solidFill>
                <a:latin typeface="Neo Sans Pro" panose="020B0504030504040204" pitchFamily="34" charset="0"/>
              </a:rPr>
              <a:t>FUNDAMENTO </a:t>
            </a:r>
            <a:r>
              <a:rPr lang="es-MX" sz="4000" dirty="0" smtClean="0">
                <a:solidFill>
                  <a:srgbClr val="7030A0"/>
                </a:solidFill>
                <a:latin typeface="Neo Sans Pro" panose="020B0504030504040204" pitchFamily="34" charset="0"/>
              </a:rPr>
              <a:t>JURÍDICO</a:t>
            </a:r>
            <a:endParaRPr lang="es-MX" sz="4000" dirty="0">
              <a:solidFill>
                <a:srgbClr val="7030A0"/>
              </a:solidFill>
              <a:latin typeface="Neo Sans Pro" panose="020B0504030504040204" pitchFamily="34" charset="0"/>
            </a:endParaRPr>
          </a:p>
        </p:txBody>
      </p:sp>
      <p:sp>
        <p:nvSpPr>
          <p:cNvPr id="3" name="Marcador de contenido 2"/>
          <p:cNvSpPr>
            <a:spLocks noGrp="1"/>
          </p:cNvSpPr>
          <p:nvPr>
            <p:ph idx="1"/>
          </p:nvPr>
        </p:nvSpPr>
        <p:spPr>
          <a:xfrm>
            <a:off x="599987" y="1440874"/>
            <a:ext cx="8557868" cy="4600490"/>
          </a:xfrm>
        </p:spPr>
        <p:txBody>
          <a:bodyPr>
            <a:noAutofit/>
          </a:bodyPr>
          <a:lstStyle/>
          <a:p>
            <a:pPr marL="0" indent="0" algn="just">
              <a:buNone/>
            </a:pPr>
            <a:r>
              <a:rPr lang="es-MX" sz="1800" dirty="0" smtClean="0">
                <a:latin typeface="Neo Sans Pro" panose="020B0504030504040204" pitchFamily="34" charset="0"/>
              </a:rPr>
              <a:t>En la Ley </a:t>
            </a:r>
            <a:r>
              <a:rPr lang="es-MX" sz="1800" dirty="0">
                <a:latin typeface="Neo Sans Pro" panose="020B0504030504040204" pitchFamily="34" charset="0"/>
              </a:rPr>
              <a:t>Orgánica del </a:t>
            </a:r>
            <a:r>
              <a:rPr lang="es-MX" sz="1800" dirty="0" smtClean="0">
                <a:latin typeface="Neo Sans Pro" panose="020B0504030504040204" pitchFamily="34" charset="0"/>
              </a:rPr>
              <a:t>Municipio Libre </a:t>
            </a:r>
            <a:r>
              <a:rPr lang="es-MX" sz="1800" dirty="0">
                <a:latin typeface="Neo Sans Pro" panose="020B0504030504040204" pitchFamily="34" charset="0"/>
              </a:rPr>
              <a:t>se establece </a:t>
            </a:r>
            <a:r>
              <a:rPr lang="es-MX" sz="1800" i="1" dirty="0">
                <a:latin typeface="Neo Sans Pro" panose="020B0504030504040204" pitchFamily="34" charset="0"/>
              </a:rPr>
              <a:t>que los ayuntamientos deben contar con la comisión </a:t>
            </a:r>
            <a:r>
              <a:rPr lang="es-MX" sz="1800" i="1" dirty="0" smtClean="0">
                <a:latin typeface="Neo Sans Pro" panose="020B0504030504040204" pitchFamily="34" charset="0"/>
              </a:rPr>
              <a:t>para la </a:t>
            </a:r>
            <a:r>
              <a:rPr lang="es-MX" sz="1800" i="1" dirty="0">
                <a:latin typeface="Neo Sans Pro" panose="020B0504030504040204" pitchFamily="34" charset="0"/>
              </a:rPr>
              <a:t>igualdad de género</a:t>
            </a:r>
            <a:r>
              <a:rPr lang="es-MX" sz="1800" dirty="0">
                <a:latin typeface="Neo Sans Pro" panose="020B0504030504040204" pitchFamily="34" charset="0"/>
              </a:rPr>
              <a:t>. Es así como en cada municipio se inicia el proceso de creación de un Instituto o Instancia Municipal de las Mujeres.</a:t>
            </a:r>
          </a:p>
          <a:p>
            <a:pPr algn="just"/>
            <a:endParaRPr lang="es-MX" sz="1800" dirty="0">
              <a:latin typeface="Neo Sans Pro" panose="020B0504030504040204" pitchFamily="34" charset="0"/>
            </a:endParaRPr>
          </a:p>
          <a:p>
            <a:pPr marL="0" indent="0" algn="just">
              <a:buNone/>
            </a:pPr>
            <a:r>
              <a:rPr lang="es-MX" sz="1800" dirty="0">
                <a:latin typeface="Neo Sans Pro" panose="020B0504030504040204" pitchFamily="34" charset="0"/>
              </a:rPr>
              <a:t>De igual </a:t>
            </a:r>
            <a:r>
              <a:rPr lang="es-MX" sz="1800" dirty="0" smtClean="0">
                <a:latin typeface="Neo Sans Pro" panose="020B0504030504040204" pitchFamily="34" charset="0"/>
              </a:rPr>
              <a:t>forma, la Ley menciona </a:t>
            </a:r>
            <a:r>
              <a:rPr lang="es-MX" sz="1800" dirty="0">
                <a:latin typeface="Neo Sans Pro" panose="020B0504030504040204" pitchFamily="34" charset="0"/>
              </a:rPr>
              <a:t>que son atribuciones de la </a:t>
            </a:r>
            <a:r>
              <a:rPr lang="es-MX" sz="1800" b="1" dirty="0">
                <a:solidFill>
                  <a:srgbClr val="7030A0"/>
                </a:solidFill>
                <a:latin typeface="Neo Sans Pro" panose="020B0504030504040204" pitchFamily="34" charset="0"/>
              </a:rPr>
              <a:t>Comisión para la Igualdad de Género: </a:t>
            </a:r>
          </a:p>
          <a:p>
            <a:pPr algn="just"/>
            <a:r>
              <a:rPr lang="es-MX" sz="1800" dirty="0" smtClean="0">
                <a:latin typeface="Neo Sans Pro" panose="020B0504030504040204" pitchFamily="34" charset="0"/>
              </a:rPr>
              <a:t>I</a:t>
            </a:r>
            <a:r>
              <a:rPr lang="es-MX" sz="1800" dirty="0">
                <a:latin typeface="Neo Sans Pro" panose="020B0504030504040204" pitchFamily="34" charset="0"/>
              </a:rPr>
              <a:t>. Establecer coordinación con el Instituto Veracruzano de la Mujeres para la creación de la instancia e Instituto de la Mujer; </a:t>
            </a:r>
          </a:p>
          <a:p>
            <a:pPr algn="just"/>
            <a:r>
              <a:rPr lang="es-MX" sz="1800" dirty="0">
                <a:latin typeface="Neo Sans Pro" panose="020B0504030504040204" pitchFamily="34" charset="0"/>
              </a:rPr>
              <a:t>II. Fomentar la creación de los espacios de expresión para que las mujeres pueda dar a conocer sus necesidades e inquietudes sin distinción o discriminación; </a:t>
            </a:r>
          </a:p>
          <a:p>
            <a:pPr algn="just"/>
            <a:r>
              <a:rPr lang="es-MX" sz="1800" dirty="0">
                <a:latin typeface="Neo Sans Pro" panose="020B0504030504040204" pitchFamily="34" charset="0"/>
              </a:rPr>
              <a:t>III. Fomentar la generación y aplicación de mecanismos que permiten el acceso de la mujer a los beneficios de los programas municipales en condiciones de igualdad; </a:t>
            </a:r>
          </a:p>
          <a:p>
            <a:endParaRPr lang="es-MX" sz="1800" dirty="0">
              <a:latin typeface="Neo Sans Pro" panose="020B0504030504040204" pitchFamily="34" charset="0"/>
            </a:endParaRPr>
          </a:p>
        </p:txBody>
      </p:sp>
    </p:spTree>
    <p:extLst>
      <p:ext uri="{BB962C8B-B14F-4D97-AF65-F5344CB8AC3E}">
        <p14:creationId xmlns:p14="http://schemas.microsoft.com/office/powerpoint/2010/main" val="2815556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9986" y="789709"/>
            <a:ext cx="8336195" cy="5807033"/>
          </a:xfrm>
        </p:spPr>
        <p:txBody>
          <a:bodyPr>
            <a:noAutofit/>
          </a:bodyPr>
          <a:lstStyle/>
          <a:p>
            <a:pPr algn="just"/>
            <a:r>
              <a:rPr lang="es-MX" sz="1800" dirty="0" smtClean="0">
                <a:latin typeface="Neo Sans Pro" panose="020B0504030504040204" pitchFamily="34" charset="0"/>
              </a:rPr>
              <a:t>IV</a:t>
            </a:r>
            <a:r>
              <a:rPr lang="es-MX" sz="1800" dirty="0">
                <a:latin typeface="Neo Sans Pro" panose="020B0504030504040204" pitchFamily="34" charset="0"/>
              </a:rPr>
              <a:t>. Impulsar en el municipio los programas que a favor de las mujeres promuevan organismos nacionales e internacionales y diseñar y aplicar los propios; </a:t>
            </a:r>
          </a:p>
          <a:p>
            <a:r>
              <a:rPr lang="es-MX" sz="1800" dirty="0">
                <a:latin typeface="Neo Sans Pro" panose="020B0504030504040204" pitchFamily="34" charset="0"/>
              </a:rPr>
              <a:t>V. Cuidar el cumplimiento de la obligación de que las niñas y los niños en edad escolar asistan a las escuelas; </a:t>
            </a:r>
          </a:p>
          <a:p>
            <a:r>
              <a:rPr lang="es-MX" sz="1800" dirty="0">
                <a:latin typeface="Neo Sans Pro" panose="020B0504030504040204" pitchFamily="34" charset="0"/>
              </a:rPr>
              <a:t>VI. Promover la planeación del desarrollo municipal, bajo una perspectiva de equidad de género; </a:t>
            </a:r>
          </a:p>
          <a:p>
            <a:r>
              <a:rPr lang="es-MX" sz="1800" dirty="0">
                <a:latin typeface="Neo Sans Pro" panose="020B0504030504040204" pitchFamily="34" charset="0"/>
              </a:rPr>
              <a:t>VII. Gestionar que los apoyos y recursos que se soliciten, ya sea individualmente o a través de organizaciones o asociaciones cumplan en su distribución con el principio de equidad de género; </a:t>
            </a:r>
          </a:p>
          <a:p>
            <a:r>
              <a:rPr lang="es-MX" sz="1800" dirty="0">
                <a:latin typeface="Neo Sans Pro" panose="020B0504030504040204" pitchFamily="34" charset="0"/>
              </a:rPr>
              <a:t>VIII. Promover y organizar la participación de los ciudadanos y de los vecinos en las actividades del Ayuntamiento, desde una perspectiva de equidad de género; </a:t>
            </a:r>
          </a:p>
          <a:p>
            <a:r>
              <a:rPr lang="es-MX" sz="1800" dirty="0">
                <a:latin typeface="Neo Sans Pro" panose="020B0504030504040204" pitchFamily="34" charset="0"/>
              </a:rPr>
              <a:t>IX. Impulsar la creación del Instituto Municipal de las Mujeres como un Organismo Público Descentralizado de la Administración Municipal; y, </a:t>
            </a:r>
          </a:p>
          <a:p>
            <a:r>
              <a:rPr lang="es-MX" sz="1800" dirty="0">
                <a:latin typeface="Neo Sans Pro" panose="020B0504030504040204" pitchFamily="34" charset="0"/>
              </a:rPr>
              <a:t>X. Formular en coordinación con el Instituto Municipal de las Mujeres, el Plan de Igualdad del Municipio.</a:t>
            </a:r>
          </a:p>
          <a:p>
            <a:endParaRPr lang="es-MX" sz="1800" dirty="0">
              <a:latin typeface="Neo Sans Pro" panose="020B0504030504040204" pitchFamily="34" charset="0"/>
            </a:endParaRPr>
          </a:p>
        </p:txBody>
      </p:sp>
    </p:spTree>
    <p:extLst>
      <p:ext uri="{BB962C8B-B14F-4D97-AF65-F5344CB8AC3E}">
        <p14:creationId xmlns:p14="http://schemas.microsoft.com/office/powerpoint/2010/main" val="2513756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446" y="401782"/>
            <a:ext cx="8111463" cy="6048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5936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9359" y="707002"/>
            <a:ext cx="8413384" cy="5530511"/>
          </a:xfrm>
        </p:spPr>
        <p:txBody>
          <a:bodyPr>
            <a:normAutofit/>
          </a:bodyPr>
          <a:lstStyle/>
          <a:p>
            <a:r>
              <a:rPr lang="es-MX" sz="1900" dirty="0" smtClean="0">
                <a:latin typeface="Neo Sans Pro" panose="020B0504030504040204" pitchFamily="34" charset="0"/>
              </a:rPr>
              <a:t>Se crea la Comisión para la Igualdad de  Género en sesión de cabildo, posteriormente esta se coordina con el Instituto </a:t>
            </a:r>
            <a:r>
              <a:rPr lang="es-MX" sz="1900" dirty="0" smtClean="0">
                <a:latin typeface="Neo Sans Pro" panose="020B0504030504040204" pitchFamily="34" charset="0"/>
              </a:rPr>
              <a:t>Ver</a:t>
            </a:r>
            <a:r>
              <a:rPr lang="es-MX" sz="1900" dirty="0" smtClean="0">
                <a:latin typeface="Neo Sans Pro" panose="020B0504030504040204" pitchFamily="34" charset="0"/>
              </a:rPr>
              <a:t>acruzano de las Mujeres para crear el Instituto Municipal de la Mujer.</a:t>
            </a:r>
          </a:p>
          <a:p>
            <a:endParaRPr lang="es-MX" sz="1900" dirty="0" smtClean="0">
              <a:latin typeface="Neo Sans Pro" panose="020B0504030504040204" pitchFamily="34" charset="0"/>
            </a:endParaRPr>
          </a:p>
          <a:p>
            <a:pPr marL="0" indent="0">
              <a:buNone/>
            </a:pPr>
            <a:r>
              <a:rPr lang="es-MX" sz="1900" dirty="0" smtClean="0">
                <a:latin typeface="Neo Sans Pro" panose="020B0504030504040204" pitchFamily="34" charset="0"/>
              </a:rPr>
              <a:t>Art. 40 fracción xvii y 60 bis de la Ley Orgánica del Municipio Libre:</a:t>
            </a:r>
          </a:p>
          <a:p>
            <a:r>
              <a:rPr lang="es-MX" sz="1900" b="1" dirty="0" smtClean="0">
                <a:latin typeface="Neo Sans Pro" panose="020B0504030504040204" pitchFamily="34" charset="0"/>
              </a:rPr>
              <a:t>SU DENOMINACIÓN  (cómo se llamará):  </a:t>
            </a:r>
            <a:r>
              <a:rPr lang="es-MX" sz="1900" dirty="0" smtClean="0">
                <a:latin typeface="Neo Sans Pro" panose="020B0504030504040204" pitchFamily="34" charset="0"/>
              </a:rPr>
              <a:t>“Instituto </a:t>
            </a:r>
            <a:r>
              <a:rPr lang="es-MX" sz="1900" dirty="0" smtClean="0">
                <a:latin typeface="Neo Sans Pro" panose="020B0504030504040204" pitchFamily="34" charset="0"/>
              </a:rPr>
              <a:t>Muni</a:t>
            </a:r>
            <a:r>
              <a:rPr lang="es-MX" sz="1900" dirty="0" smtClean="0">
                <a:latin typeface="Neo Sans Pro" panose="020B0504030504040204" pitchFamily="34" charset="0"/>
              </a:rPr>
              <a:t>cipal de las Mujeres  de </a:t>
            </a:r>
            <a:r>
              <a:rPr lang="es-MX" sz="1900" dirty="0" err="1" smtClean="0">
                <a:latin typeface="Neo Sans Pro" panose="020B0504030504040204" pitchFamily="34" charset="0"/>
              </a:rPr>
              <a:t>T</a:t>
            </a:r>
            <a:r>
              <a:rPr lang="es-MX" sz="1900" dirty="0" err="1" smtClean="0">
                <a:latin typeface="Neo Sans Pro" panose="020B0504030504040204" pitchFamily="34" charset="0"/>
              </a:rPr>
              <a:t>lalnelhuayocan</a:t>
            </a:r>
            <a:r>
              <a:rPr lang="es-MX" sz="1900" dirty="0" smtClean="0">
                <a:latin typeface="Neo Sans Pro" panose="020B0504030504040204" pitchFamily="34" charset="0"/>
              </a:rPr>
              <a:t>”</a:t>
            </a:r>
          </a:p>
          <a:p>
            <a:r>
              <a:rPr lang="es-MX" sz="1900" b="1" dirty="0" smtClean="0">
                <a:latin typeface="Neo Sans Pro" panose="020B0504030504040204" pitchFamily="34" charset="0"/>
              </a:rPr>
              <a:t>Domicilio legal (dónde estará ubicado)</a:t>
            </a:r>
          </a:p>
          <a:p>
            <a:r>
              <a:rPr lang="es-MX" sz="1900" b="1" dirty="0" smtClean="0">
                <a:latin typeface="Neo Sans Pro" panose="020B0504030504040204" pitchFamily="34" charset="0"/>
              </a:rPr>
              <a:t>Su objeto</a:t>
            </a:r>
          </a:p>
          <a:p>
            <a:r>
              <a:rPr lang="es-MX" sz="1900" b="1" dirty="0" smtClean="0">
                <a:latin typeface="Neo Sans Pro" panose="020B0504030504040204" pitchFamily="34" charset="0"/>
              </a:rPr>
              <a:t>Cuál es la finalidad de su creación</a:t>
            </a:r>
          </a:p>
          <a:p>
            <a:r>
              <a:rPr lang="es-MX" sz="1900" dirty="0" smtClean="0">
                <a:latin typeface="Neo Sans Pro" panose="020B0504030504040204" pitchFamily="34" charset="0"/>
              </a:rPr>
              <a:t>El objeto del instituto municipal es impulsar, promover e instrumentar políticas públicas con perspectiva de género que fomenten la igualdad de derechos y oportunidades entre mujeres hombres así como la participación activa de las mujeres  en todos los ámbitos de la vida municipal.</a:t>
            </a:r>
          </a:p>
          <a:p>
            <a:endParaRPr lang="es-MX" sz="1800" dirty="0">
              <a:latin typeface="Neo Sans Pro" panose="020B0504030504040204" pitchFamily="34" charset="0"/>
            </a:endParaRPr>
          </a:p>
        </p:txBody>
      </p:sp>
    </p:spTree>
    <p:extLst>
      <p:ext uri="{BB962C8B-B14F-4D97-AF65-F5344CB8AC3E}">
        <p14:creationId xmlns:p14="http://schemas.microsoft.com/office/powerpoint/2010/main" val="3073368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1648</TotalTime>
  <Words>3078</Words>
  <Application>Microsoft Office PowerPoint</Application>
  <PresentationFormat>Personalizado</PresentationFormat>
  <Paragraphs>211</Paragraphs>
  <Slides>36</Slides>
  <Notes>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36</vt:i4>
      </vt:variant>
    </vt:vector>
  </HeadingPairs>
  <TitlesOfParts>
    <vt:vector size="47" baseType="lpstr">
      <vt:lpstr>Arial</vt:lpstr>
      <vt:lpstr>Calibri</vt:lpstr>
      <vt:lpstr>Gandhi Sans</vt:lpstr>
      <vt:lpstr>Gisha</vt:lpstr>
      <vt:lpstr>Neo Sans</vt:lpstr>
      <vt:lpstr>Neo Sans Pro</vt:lpstr>
      <vt:lpstr>Neo Sans Pro Light</vt:lpstr>
      <vt:lpstr>Trebuchet MS</vt:lpstr>
      <vt:lpstr>Wingdings</vt:lpstr>
      <vt:lpstr>Wingdings 3</vt:lpstr>
      <vt:lpstr>Faceta</vt:lpstr>
      <vt:lpstr>Presentación de PowerPoint</vt:lpstr>
      <vt:lpstr>Presentación de PowerPoint</vt:lpstr>
      <vt:lpstr>Presentación de PowerPoint</vt:lpstr>
      <vt:lpstr>Presentación de PowerPoint</vt:lpstr>
      <vt:lpstr>ATRIBUCIONES IVM </vt:lpstr>
      <vt:lpstr>FUNDAMENTO JURÍDICO</vt:lpstr>
      <vt:lpstr>Presentación de PowerPoint</vt:lpstr>
      <vt:lpstr>Presentación de PowerPoint</vt:lpstr>
      <vt:lpstr>Presentación de PowerPoint</vt:lpstr>
      <vt:lpstr>PUNTOS BÁSICOS PARA SU CREACIÓN</vt:lpstr>
      <vt:lpstr>OBJETIVO DE LOS IMM </vt:lpstr>
      <vt:lpstr>TAREAS BÁSICAS DE UN IMM</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Diseñador Gráfico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Rodrigo Condado Díaz</dc:creator>
  <cp:lastModifiedBy>Citlali Castillo</cp:lastModifiedBy>
  <cp:revision>121</cp:revision>
  <cp:lastPrinted>2017-03-27T23:59:30Z</cp:lastPrinted>
  <dcterms:created xsi:type="dcterms:W3CDTF">2013-08-11T04:18:05Z</dcterms:created>
  <dcterms:modified xsi:type="dcterms:W3CDTF">2018-02-24T00:41:41Z</dcterms:modified>
</cp:coreProperties>
</file>